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2" r:id="rId2"/>
  </p:sldMasterIdLst>
  <p:notesMasterIdLst>
    <p:notesMasterId r:id="rId56"/>
  </p:notesMasterIdLst>
  <p:handoutMasterIdLst>
    <p:handoutMasterId r:id="rId57"/>
  </p:handoutMasterIdLst>
  <p:sldIdLst>
    <p:sldId id="2241" r:id="rId3"/>
    <p:sldId id="1359" r:id="rId4"/>
    <p:sldId id="2451" r:id="rId5"/>
    <p:sldId id="2404" r:id="rId6"/>
    <p:sldId id="1417" r:id="rId7"/>
    <p:sldId id="2403" r:id="rId8"/>
    <p:sldId id="2387" r:id="rId9"/>
    <p:sldId id="2388" r:id="rId10"/>
    <p:sldId id="2392" r:id="rId11"/>
    <p:sldId id="2405" r:id="rId12"/>
    <p:sldId id="2406" r:id="rId13"/>
    <p:sldId id="2397" r:id="rId14"/>
    <p:sldId id="2411" r:id="rId15"/>
    <p:sldId id="2410" r:id="rId16"/>
    <p:sldId id="2414" r:id="rId17"/>
    <p:sldId id="2412" r:id="rId18"/>
    <p:sldId id="2417" r:id="rId19"/>
    <p:sldId id="259" r:id="rId20"/>
    <p:sldId id="2452" r:id="rId21"/>
    <p:sldId id="261" r:id="rId22"/>
    <p:sldId id="260" r:id="rId23"/>
    <p:sldId id="2254" r:id="rId24"/>
    <p:sldId id="2242" r:id="rId25"/>
    <p:sldId id="2243" r:id="rId26"/>
    <p:sldId id="2244" r:id="rId27"/>
    <p:sldId id="2245" r:id="rId28"/>
    <p:sldId id="2246" r:id="rId29"/>
    <p:sldId id="2247" r:id="rId30"/>
    <p:sldId id="2248" r:id="rId31"/>
    <p:sldId id="2249" r:id="rId32"/>
    <p:sldId id="2250" r:id="rId33"/>
    <p:sldId id="2251" r:id="rId34"/>
    <p:sldId id="2260" r:id="rId35"/>
    <p:sldId id="2253" r:id="rId36"/>
    <p:sldId id="2252" r:id="rId37"/>
    <p:sldId id="273" r:id="rId38"/>
    <p:sldId id="2261" r:id="rId39"/>
    <p:sldId id="2256" r:id="rId40"/>
    <p:sldId id="2416" r:id="rId41"/>
    <p:sldId id="2415" r:id="rId42"/>
    <p:sldId id="1400" r:id="rId43"/>
    <p:sldId id="1401" r:id="rId44"/>
    <p:sldId id="2257" r:id="rId45"/>
    <p:sldId id="2258" r:id="rId46"/>
    <p:sldId id="276" r:id="rId47"/>
    <p:sldId id="277" r:id="rId48"/>
    <p:sldId id="278" r:id="rId49"/>
    <p:sldId id="293" r:id="rId50"/>
    <p:sldId id="2259" r:id="rId51"/>
    <p:sldId id="1404" r:id="rId52"/>
    <p:sldId id="1405" r:id="rId53"/>
    <p:sldId id="1406" r:id="rId54"/>
    <p:sldId id="1407" r:id="rId55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0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73FEFF"/>
    <a:srgbClr val="941100"/>
    <a:srgbClr val="212121"/>
    <a:srgbClr val="005493"/>
    <a:srgbClr val="FF2F92"/>
    <a:srgbClr val="9437FF"/>
    <a:srgbClr val="ED3C64"/>
    <a:srgbClr val="00FB92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14" autoAdjust="0"/>
    <p:restoredTop sz="86395" autoAdjust="0"/>
  </p:normalViewPr>
  <p:slideViewPr>
    <p:cSldViewPr>
      <p:cViewPr varScale="1">
        <p:scale>
          <a:sx n="132" d="100"/>
          <a:sy n="132" d="100"/>
        </p:scale>
        <p:origin x="1432" y="160"/>
      </p:cViewPr>
      <p:guideLst>
        <p:guide orient="horz" pos="2480"/>
        <p:guide pos="34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5" d="100"/>
        <a:sy n="6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272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84E5B-0B7C-A143-A087-04B582FC4BEF}" type="datetimeFigureOut">
              <a:rPr kumimoji="1" lang="zh-CN" altLang="en-US" smtClean="0"/>
              <a:t>2023/12/5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8370ED-3FEA-E543-9D41-DF20FAD761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5191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7DB94-E0DE-4F0F-A9B7-54654CD8C8B1}" type="datetimeFigureOut">
              <a:rPr lang="zh-CN" altLang="en-US" smtClean="0"/>
              <a:t>2023/12/5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4A077-83E9-49A7-9F59-234D78BD69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265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84A077-83E9-49A7-9F59-234D78BD694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79826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信号要进内核</a:t>
            </a:r>
            <a:r>
              <a:rPr lang="zh-CN" altLang="en-US" dirty="0"/>
              <a:t>；原子指令是用户</a:t>
            </a:r>
            <a:r>
              <a:rPr lang="en-US" altLang="zh-CN" dirty="0"/>
              <a:t>ISA</a:t>
            </a:r>
            <a:r>
              <a:rPr lang="zh-CN" altLang="en-US" dirty="0"/>
              <a:t>；</a:t>
            </a:r>
            <a:r>
              <a:rPr lang="en-US" altLang="zh-CN" dirty="0"/>
              <a:t>fetch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move</a:t>
            </a:r>
            <a:r>
              <a:rPr lang="zh-CN" altLang="en-US" dirty="0"/>
              <a:t>指令是不进内核的。（</a:t>
            </a:r>
            <a:r>
              <a:rPr lang="en-US" altLang="zh-CN" dirty="0"/>
              <a:t>lock</a:t>
            </a:r>
            <a:r>
              <a:rPr lang="zh-CN" altLang="en-US" dirty="0"/>
              <a:t>和</a:t>
            </a:r>
            <a:r>
              <a:rPr lang="en-US" altLang="zh-CN" dirty="0"/>
              <a:t>unlock</a:t>
            </a:r>
            <a:r>
              <a:rPr lang="zh-CN" altLang="en-US" dirty="0"/>
              <a:t>代价很低，相比</a:t>
            </a:r>
            <a:r>
              <a:rPr lang="en-US" altLang="zh-CN" dirty="0"/>
              <a:t>signal</a:t>
            </a:r>
            <a:r>
              <a:rPr lang="zh-CN" altLang="en-US" dirty="0"/>
              <a:t>和</a:t>
            </a:r>
            <a:r>
              <a:rPr lang="en-US" altLang="zh-CN" dirty="0"/>
              <a:t>wait</a:t>
            </a:r>
            <a:r>
              <a:rPr lang="zh-CN" altLang="en-US" dirty="0"/>
              <a:t>要进内核，便宜的多）</a:t>
            </a:r>
            <a:r>
              <a:rPr lang="en-US" altLang="zh-CN" dirty="0"/>
              <a:t>.</a:t>
            </a:r>
            <a:r>
              <a:rPr lang="zh-CN" altLang="en-US" dirty="0"/>
              <a:t> 有</a:t>
            </a:r>
            <a:r>
              <a:rPr lang="en-US" altLang="zh-CN" dirty="0"/>
              <a:t>10</a:t>
            </a:r>
            <a:r>
              <a:rPr lang="zh-CN" altLang="en-US" dirty="0"/>
              <a:t>个资源变成</a:t>
            </a:r>
            <a:r>
              <a:rPr lang="en-US" altLang="zh-CN" dirty="0"/>
              <a:t>-3</a:t>
            </a:r>
            <a:r>
              <a:rPr lang="zh-CN" altLang="en-US" dirty="0"/>
              <a:t>个资源，</a:t>
            </a:r>
            <a:r>
              <a:rPr lang="en-US" altLang="zh-CN" dirty="0"/>
              <a:t>10</a:t>
            </a:r>
            <a:r>
              <a:rPr lang="zh-CN" altLang="en-US" dirty="0"/>
              <a:t>个人里放了资源但是</a:t>
            </a:r>
            <a:r>
              <a:rPr lang="en-US" altLang="zh-CN" dirty="0"/>
              <a:t>3</a:t>
            </a:r>
            <a:r>
              <a:rPr lang="zh-CN" altLang="en-US" dirty="0"/>
              <a:t>个人拿不到，因为 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  <a:r>
              <a:rPr lang="zh-CN" altLang="en-US" dirty="0"/>
              <a:t>小于</a:t>
            </a:r>
            <a:r>
              <a:rPr lang="en-US" altLang="zh-CN" dirty="0"/>
              <a:t>0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439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Value</a:t>
            </a:r>
            <a:r>
              <a:rPr kumimoji="1" lang="zh-CN" altLang="en-US" dirty="0"/>
              <a:t>小于</a:t>
            </a:r>
            <a:r>
              <a:rPr kumimoji="1" lang="en-US" altLang="zh-CN" dirty="0"/>
              <a:t>0</a:t>
            </a:r>
            <a:r>
              <a:rPr kumimoji="1" lang="zh-CN" altLang="en-US" dirty="0"/>
              <a:t>，就开始等</a:t>
            </a:r>
            <a:r>
              <a:rPr kumimoji="1" lang="en-US" altLang="zh-CN" dirty="0"/>
              <a:t>wakeup</a:t>
            </a:r>
            <a:r>
              <a:rPr kumimoji="1" lang="zh-CN" altLang="en-US" dirty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3417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不能只看</a:t>
            </a:r>
            <a:r>
              <a:rPr kumimoji="1" lang="en-US" altLang="zh-CN" dirty="0"/>
              <a:t>value</a:t>
            </a:r>
            <a:r>
              <a:rPr kumimoji="1" lang="zh-CN" altLang="en-US" dirty="0"/>
              <a:t>还要看</a:t>
            </a:r>
            <a:r>
              <a:rPr kumimoji="1" lang="en-US" altLang="zh-CN" dirty="0"/>
              <a:t>wakeup</a:t>
            </a:r>
            <a:r>
              <a:rPr kumimoji="1" lang="zh-CN" altLang="en-US" dirty="0"/>
              <a:t>，</a:t>
            </a:r>
            <a:r>
              <a:rPr kumimoji="1" lang="en-US" altLang="zh-CN" dirty="0"/>
              <a:t>value &gt;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32863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Everything is a file:</a:t>
            </a:r>
          </a:p>
          <a:p>
            <a:pPr marL="171450" indent="-171450">
              <a:buFontTx/>
              <a:buChar char="-"/>
            </a:pPr>
            <a:r>
              <a:rPr lang="en-US" dirty="0"/>
              <a:t>same operations: open,</a:t>
            </a:r>
            <a:r>
              <a:rPr lang="en-US" baseline="0" dirty="0"/>
              <a:t> read, write, </a:t>
            </a:r>
            <a:r>
              <a:rPr lang="en-US" baseline="0" dirty="0" err="1"/>
              <a:t>ioctl</a:t>
            </a: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/>
              <a:t>same naming scheme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B8B3F-0F45-4AAD-B4A8-B1F7D58CB49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0427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0276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4520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4698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加载的过程就是读取</a:t>
            </a:r>
            <a:r>
              <a:rPr kumimoji="1" lang="en-US" altLang="zh-CN" dirty="0"/>
              <a:t>superblock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05317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索引块的位置在文件里的“文件数据”，没有位置要求，任何一个</a:t>
            </a:r>
            <a:r>
              <a:rPr kumimoji="1" lang="en-US" altLang="zh-CN" dirty="0"/>
              <a:t>block</a:t>
            </a:r>
            <a:r>
              <a:rPr kumimoji="1" lang="zh-CN" altLang="en-US" dirty="0"/>
              <a:t>只要是空闲的都可以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18064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虚拟地址翻译成物理地址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文件的</a:t>
            </a:r>
            <a:r>
              <a:rPr kumimoji="1" lang="en-US" altLang="zh-CN" dirty="0"/>
              <a:t>offset</a:t>
            </a:r>
            <a:r>
              <a:rPr kumimoji="1" lang="zh-CN" altLang="en-US" dirty="0"/>
              <a:t>翻译成对应的磁盘号。</a:t>
            </a:r>
            <a:r>
              <a:rPr kumimoji="1" lang="en-US" altLang="zh-CN" dirty="0"/>
              <a:t>Offset</a:t>
            </a:r>
            <a:r>
              <a:rPr kumimoji="1" lang="zh-CN" altLang="en-US" dirty="0"/>
              <a:t>没有颗粒，磁盘快有边界，是</a:t>
            </a:r>
            <a:r>
              <a:rPr kumimoji="1" lang="en-US" altLang="zh-CN" dirty="0"/>
              <a:t>4K</a:t>
            </a:r>
            <a:r>
              <a:rPr kumimoji="1" lang="zh-CN" altLang="en-US" dirty="0"/>
              <a:t>。页表是</a:t>
            </a:r>
            <a:r>
              <a:rPr kumimoji="1" lang="en-US" altLang="zh-CN" dirty="0"/>
              <a:t>CPU</a:t>
            </a:r>
            <a:r>
              <a:rPr kumimoji="1" lang="zh-CN" altLang="en-US" dirty="0"/>
              <a:t>读的，是</a:t>
            </a:r>
            <a:r>
              <a:rPr kumimoji="1" lang="en-US" altLang="zh-CN" dirty="0"/>
              <a:t>MMU</a:t>
            </a:r>
            <a:r>
              <a:rPr kumimoji="1" lang="zh-CN" altLang="en-US" dirty="0"/>
              <a:t>，是</a:t>
            </a:r>
            <a:r>
              <a:rPr kumimoji="1" lang="en-US" altLang="zh-CN" dirty="0"/>
              <a:t>CPU</a:t>
            </a:r>
            <a:r>
              <a:rPr kumimoji="1" lang="zh-CN" altLang="en-US" dirty="0"/>
              <a:t>上的一个硬件；硬件里的逻辑是不能写太复杂的。 </a:t>
            </a:r>
            <a:r>
              <a:rPr kumimoji="1" lang="en-US" altLang="zh-CN" dirty="0" err="1"/>
              <a:t>Inode</a:t>
            </a:r>
            <a:r>
              <a:rPr kumimoji="1" lang="zh-CN" altLang="en-US" dirty="0"/>
              <a:t>里读数据都是软件去做的，可以定义的更灵活。硬件做的快，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637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3">
              <a:buNone/>
            </a:pPr>
            <a:r>
              <a:rPr kumimoji="1" lang="zh-CN" altLang="en-US" dirty="0">
                <a:latin typeface="Courier" pitchFamily="2" charset="0"/>
              </a:rPr>
              <a:t>为了介绍信号量，先介绍生产者消费者问题的另一种实现。</a:t>
            </a:r>
            <a:r>
              <a:rPr kumimoji="1" lang="en-US" altLang="zh-CN" dirty="0" err="1">
                <a:latin typeface="Courier" pitchFamily="2" charset="0"/>
              </a:rPr>
              <a:t>Bufferadd</a:t>
            </a:r>
            <a:r>
              <a:rPr kumimoji="1" lang="zh-CN" altLang="en-US" dirty="0">
                <a:latin typeface="Courier" pitchFamily="2" charset="0"/>
              </a:rPr>
              <a:t>可以放到</a:t>
            </a:r>
            <a:r>
              <a:rPr kumimoji="1" lang="en-US" altLang="zh-CN" dirty="0" err="1">
                <a:latin typeface="Courier" pitchFamily="2" charset="0"/>
              </a:rPr>
              <a:t>empty_slot</a:t>
            </a:r>
            <a:r>
              <a:rPr kumimoji="1" lang="en-US" altLang="zh-CN" dirty="0">
                <a:latin typeface="Courier" pitchFamily="2" charset="0"/>
              </a:rPr>
              <a:t> – </a:t>
            </a:r>
            <a:r>
              <a:rPr kumimoji="1" lang="zh-CN" altLang="en-US" dirty="0">
                <a:latin typeface="Courier" pitchFamily="2" charset="0"/>
              </a:rPr>
              <a:t>下面，但是这样会让锁的时间变长！此外，</a:t>
            </a:r>
            <a:r>
              <a:rPr kumimoji="1" lang="en-US" altLang="zh-CN" dirty="0" err="1">
                <a:latin typeface="Courier" pitchFamily="2" charset="0"/>
              </a:rPr>
              <a:t>buffer_add</a:t>
            </a:r>
            <a:r>
              <a:rPr kumimoji="1" lang="zh-CN" altLang="en-US" dirty="0">
                <a:latin typeface="Courier" pitchFamily="2" charset="0"/>
              </a:rPr>
              <a:t>不加锁！</a:t>
            </a:r>
            <a:endParaRPr kumimoji="1" lang="en-US" altLang="zh-CN" dirty="0">
              <a:latin typeface="Courier" pitchFamily="2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31068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因为占了很多前面的元数据。</a:t>
            </a:r>
            <a:r>
              <a:rPr kumimoji="1" lang="en-US" altLang="zh-CN" dirty="0" err="1"/>
              <a:t>Inode</a:t>
            </a:r>
            <a:r>
              <a:rPr kumimoji="1" lang="zh-CN" altLang="en-US" dirty="0"/>
              <a:t>表破坏掉之后能让文件的熵值达到最大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04247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685800"/>
            <a:ext cx="5486400" cy="3429000"/>
          </a:xfrm>
          <a:ln/>
        </p:spPr>
      </p:sp>
      <p:sp>
        <p:nvSpPr>
          <p:cNvPr id="6553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dirty="0">
                <a:latin typeface="Times New Roman" charset="0"/>
                <a:ea typeface="宋体" charset="0"/>
              </a:rPr>
              <a:t>CHDIR can set working directory</a:t>
            </a:r>
            <a:r>
              <a:rPr lang="zh-CN" altLang="en-US" dirty="0">
                <a:latin typeface="Times New Roman" charset="0"/>
                <a:ea typeface="宋体" charset="0"/>
              </a:rPr>
              <a:t>。 目录的大小和目录里文件的多少和名字的大小相关，和文件</a:t>
            </a:r>
            <a:r>
              <a:rPr lang="zh-CN" altLang="en-US">
                <a:latin typeface="Times New Roman" charset="0"/>
                <a:ea typeface="宋体" charset="0"/>
              </a:rPr>
              <a:t>的大小无关。</a:t>
            </a:r>
            <a:endParaRPr lang="zh-CN" altLang="en-US" dirty="0">
              <a:latin typeface="Times New Roman" charset="0"/>
              <a:ea typeface="宋体" charset="0"/>
            </a:endParaRPr>
          </a:p>
        </p:txBody>
      </p:sp>
      <p:sp>
        <p:nvSpPr>
          <p:cNvPr id="6554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fld id="{A4BDC23A-6497-6444-B9F1-C70B68E2077D}" type="slidenum">
              <a:rPr lang="zh-CN" altLang="en-US" sz="1200" b="0">
                <a:latin typeface="Times New Roman" charset="0"/>
              </a:rPr>
              <a:pPr/>
              <a:t>36</a:t>
            </a:fld>
            <a:endParaRPr lang="en-US" altLang="zh-CN" sz="1200" b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354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先有</a:t>
            </a:r>
            <a:r>
              <a:rPr kumimoji="1" lang="en-US" altLang="zh-CN" dirty="0" err="1"/>
              <a:t>inode</a:t>
            </a:r>
            <a:r>
              <a:rPr kumimoji="1" lang="zh-CN" altLang="en-US" dirty="0"/>
              <a:t>，然后有目录，目录本身是一个</a:t>
            </a:r>
            <a:r>
              <a:rPr kumimoji="1" lang="en-US" altLang="zh-CN" dirty="0" err="1"/>
              <a:t>inode</a:t>
            </a:r>
            <a:r>
              <a:rPr kumimoji="1" lang="zh-CN" altLang="en-US" dirty="0"/>
              <a:t>。目录所对应的文件名记录在哪里呢？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9802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一个</a:t>
            </a:r>
            <a:r>
              <a:rPr kumimoji="1" lang="en-US" altLang="zh-CN" dirty="0" err="1"/>
              <a:t>inode</a:t>
            </a:r>
            <a:r>
              <a:rPr kumimoji="1" lang="zh-CN" altLang="en-US" dirty="0"/>
              <a:t>差不多</a:t>
            </a:r>
            <a:r>
              <a:rPr kumimoji="1" lang="en-US" altLang="zh-CN" dirty="0"/>
              <a:t>1k</a:t>
            </a:r>
            <a:r>
              <a:rPr kumimoji="1" lang="zh-CN" altLang="en-US" dirty="0"/>
              <a:t>，一个</a:t>
            </a:r>
            <a:r>
              <a:rPr kumimoji="1" lang="en-US" altLang="zh-CN" dirty="0"/>
              <a:t>block</a:t>
            </a:r>
            <a:r>
              <a:rPr kumimoji="1" lang="zh-CN" altLang="en-US" dirty="0"/>
              <a:t> </a:t>
            </a:r>
            <a:r>
              <a:rPr kumimoji="1" lang="en-US" altLang="zh-CN" dirty="0"/>
              <a:t>4k</a:t>
            </a:r>
            <a:r>
              <a:rPr kumimoji="1" lang="zh-CN" altLang="en-US" dirty="0"/>
              <a:t>，一个磁盘块四个</a:t>
            </a:r>
            <a:r>
              <a:rPr kumimoji="1" lang="en-US" altLang="zh-CN" dirty="0" err="1"/>
              <a:t>inode</a:t>
            </a:r>
            <a:r>
              <a:rPr kumimoji="1" lang="zh-CN" altLang="en-US" dirty="0"/>
              <a:t>。根目录没有名字，存在固定的地方。根目录永远是第一个</a:t>
            </a:r>
            <a:r>
              <a:rPr kumimoji="1" lang="en-US" altLang="zh-CN" dirty="0" err="1"/>
              <a:t>inode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9641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4124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有一个文件放在很深的地方的时候，可以打一个短的名字，是</a:t>
            </a:r>
            <a:r>
              <a:rPr kumimoji="1" lang="en-US" altLang="zh-CN" dirty="0"/>
              <a:t>link</a:t>
            </a:r>
            <a:r>
              <a:rPr kumimoji="1" lang="zh-CN" altLang="en-US" dirty="0"/>
              <a:t>的好处。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177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..</a:t>
            </a:r>
            <a:r>
              <a:rPr kumimoji="1" lang="zh-CN" altLang="en-US" dirty="0"/>
              <a:t>为什么不是软连接？运行</a:t>
            </a:r>
            <a:r>
              <a:rPr kumimoji="1" lang="en-US" altLang="zh-CN" dirty="0"/>
              <a:t>..</a:t>
            </a:r>
            <a:r>
              <a:rPr kumimoji="1" lang="zh-CN" altLang="en-US" dirty="0"/>
              <a:t>一定是回到上级目录，如果有人把上级目录名字改了就完蛋了。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46605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一个目的就是为了防止导致上述情况。 </a:t>
            </a:r>
            <a:r>
              <a:rPr kumimoji="1" lang="en-US" altLang="zh-CN" dirty="0"/>
              <a:t>Rm –r </a:t>
            </a:r>
            <a:r>
              <a:rPr kumimoji="1" lang="zh-CN" altLang="en-US" dirty="0"/>
              <a:t>递归删除，能解决这个问题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8364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从一个磁盘目录指向某个</a:t>
            </a:r>
            <a:r>
              <a:rPr kumimoji="1" lang="en-US" altLang="zh-CN" dirty="0"/>
              <a:t>U</a:t>
            </a:r>
            <a:r>
              <a:rPr kumimoji="1" lang="zh-CN" altLang="en-US" dirty="0"/>
              <a:t>盘里的文件的链接，跨了文件系统；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3627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硬链接的效率更高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53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本章开头的两个例子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50220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Softlink</a:t>
            </a:r>
            <a:r>
              <a:rPr kumimoji="1" lang="zh-CN" altLang="en-US" dirty="0"/>
              <a:t>保存的字符串读出来，再一次进入这个目录下，</a:t>
            </a:r>
            <a:r>
              <a:rPr kumimoji="1" lang="en-US" altLang="zh-CN" dirty="0"/>
              <a:t>cd</a:t>
            </a:r>
            <a:r>
              <a:rPr kumimoji="1" lang="zh-CN" altLang="en-US" dirty="0"/>
              <a:t> 。。 指向</a:t>
            </a:r>
            <a:r>
              <a:rPr kumimoji="1" lang="en-US" altLang="zh-CN" dirty="0"/>
              <a:t>programs</a:t>
            </a:r>
            <a:r>
              <a:rPr kumimoji="1" lang="zh-CN" altLang="en-US" dirty="0"/>
              <a:t>；理论上来说，应该是在</a:t>
            </a:r>
            <a:r>
              <a:rPr kumimoji="1" lang="en-US" altLang="zh-CN" dirty="0"/>
              <a:t>/programs</a:t>
            </a:r>
            <a:r>
              <a:rPr kumimoji="1" lang="zh-CN" altLang="en-US" dirty="0"/>
              <a:t>。但是用的时候，</a:t>
            </a:r>
            <a:r>
              <a:rPr kumimoji="1" lang="en-US" altLang="zh-CN" dirty="0"/>
              <a:t>bash</a:t>
            </a:r>
            <a:r>
              <a:rPr kumimoji="1" lang="zh-CN" altLang="en-US" dirty="0"/>
              <a:t>会截获命令，</a:t>
            </a:r>
            <a:r>
              <a:rPr kumimoji="1" lang="en-US" altLang="zh-CN" dirty="0"/>
              <a:t>cd</a:t>
            </a:r>
            <a:r>
              <a:rPr kumimoji="1" lang="zh-CN" altLang="en-US" dirty="0"/>
              <a:t> </a:t>
            </a:r>
            <a:r>
              <a:rPr kumimoji="1" lang="en-US" altLang="zh-CN" dirty="0"/>
              <a:t>web</a:t>
            </a:r>
            <a:r>
              <a:rPr kumimoji="1" lang="zh-CN" altLang="en-US" dirty="0"/>
              <a:t>的时候，</a:t>
            </a:r>
            <a:r>
              <a:rPr kumimoji="1" lang="en-US" altLang="zh-CN" dirty="0"/>
              <a:t>bash</a:t>
            </a:r>
            <a:r>
              <a:rPr kumimoji="1" lang="zh-CN" altLang="en-US" dirty="0"/>
              <a:t>会重新解析这个命令，记录上一个目录，</a:t>
            </a:r>
            <a:r>
              <a:rPr kumimoji="1" lang="en-US" altLang="zh-CN" dirty="0"/>
              <a:t>cd .. </a:t>
            </a:r>
            <a:r>
              <a:rPr kumimoji="1" lang="zh-CN" altLang="en-US" dirty="0"/>
              <a:t>结果会到根目录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2772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文件名如果内嵌到</a:t>
            </a:r>
            <a:r>
              <a:rPr kumimoji="1" lang="en-US" altLang="zh-CN" dirty="0" err="1"/>
              <a:t>inode</a:t>
            </a:r>
            <a:r>
              <a:rPr kumimoji="1" lang="zh-CN" altLang="en-US" dirty="0"/>
              <a:t>里面去就没法实现</a:t>
            </a:r>
            <a:r>
              <a:rPr kumimoji="1" lang="en-US" altLang="zh-CN" dirty="0" err="1"/>
              <a:t>hardlink</a:t>
            </a:r>
            <a:r>
              <a:rPr kumimoji="1" lang="zh-CN" altLang="en-US" dirty="0"/>
              <a:t>了，不能内嵌为一部分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8014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1368"/>
              </a:spcBef>
            </a:pPr>
            <a:r>
              <a:rPr kumimoji="1" lang="en-US" altLang="zh-CN" sz="2000" dirty="0" err="1"/>
              <a:t>Vnode</a:t>
            </a:r>
            <a:r>
              <a:rPr kumimoji="1" lang="en-US" altLang="zh-CN" sz="2000" dirty="0"/>
              <a:t> is in Memory-only</a:t>
            </a:r>
          </a:p>
          <a:p>
            <a:pPr lvl="1"/>
            <a:r>
              <a:rPr kumimoji="1" lang="en-US" altLang="zh-CN" sz="1600" dirty="0"/>
              <a:t>It hides different FS implementation from upper layers</a:t>
            </a:r>
          </a:p>
          <a:p>
            <a:pPr lvl="1"/>
            <a:r>
              <a:rPr kumimoji="1" lang="en-US" altLang="zh-CN" sz="1600" dirty="0" err="1"/>
              <a:t>Vnode</a:t>
            </a:r>
            <a:r>
              <a:rPr kumimoji="1" lang="en-US" altLang="zh-CN" sz="1600" dirty="0"/>
              <a:t> only exists when a file is open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6071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dirty="0"/>
              <a:t>本章开头的两个例子</a:t>
            </a:r>
            <a:endParaRPr lang="en-US" altLang="zh-CN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dirty="0">
                <a:latin typeface="Courier" pitchFamily="2" charset="0"/>
              </a:rPr>
              <a:t>为什么信号量没有</a:t>
            </a:r>
            <a:r>
              <a:rPr lang="en-US" altLang="zh-CN" sz="1800" dirty="0">
                <a:latin typeface="Courier" pitchFamily="2" charset="0"/>
              </a:rPr>
              <a:t>lost</a:t>
            </a:r>
            <a:r>
              <a:rPr lang="zh-CN" altLang="en-US" sz="1800" dirty="0">
                <a:latin typeface="Courier" pitchFamily="2" charset="0"/>
              </a:rPr>
              <a:t> </a:t>
            </a:r>
            <a:r>
              <a:rPr lang="en-US" altLang="zh-CN" sz="1800" dirty="0">
                <a:latin typeface="Courier" pitchFamily="2" charset="0"/>
              </a:rPr>
              <a:t>notification</a:t>
            </a:r>
            <a:r>
              <a:rPr lang="zh-CN" altLang="en-US" sz="1800" dirty="0">
                <a:latin typeface="Courier" pitchFamily="2" charset="0"/>
              </a:rPr>
              <a:t>的问题呢？因为</a:t>
            </a:r>
            <a:r>
              <a:rPr lang="en-US" altLang="zh-CN" sz="1800" dirty="0">
                <a:latin typeface="Courier" pitchFamily="2" charset="0"/>
              </a:rPr>
              <a:t>counter</a:t>
            </a:r>
            <a:r>
              <a:rPr lang="zh-CN" altLang="en-US" sz="1800" dirty="0">
                <a:latin typeface="Courier" pitchFamily="2" charset="0"/>
              </a:rPr>
              <a:t>会记录下</a:t>
            </a:r>
            <a:r>
              <a:rPr lang="en-US" altLang="zh-CN" sz="1800" dirty="0">
                <a:latin typeface="Courier" pitchFamily="2" charset="0"/>
              </a:rPr>
              <a:t>notification</a:t>
            </a:r>
            <a:r>
              <a:rPr lang="zh-CN" altLang="en-US" sz="1800" dirty="0">
                <a:latin typeface="Courier" pitchFamily="2" charset="0"/>
              </a:rPr>
              <a:t>。 把条件看成资源就是信号量，只有一个的时候就是</a:t>
            </a:r>
            <a:r>
              <a:rPr lang="en-US" altLang="zh-CN" sz="1800" dirty="0">
                <a:latin typeface="Courier" pitchFamily="2" charset="0"/>
              </a:rPr>
              <a:t>lock</a:t>
            </a:r>
            <a:endParaRPr lang="en-CN" altLang="zh-CN" sz="1800">
              <a:latin typeface="Courier" pitchFamily="2" charset="0"/>
            </a:endParaRPr>
          </a:p>
          <a:p>
            <a:endParaRPr lang="en-CN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3851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这是一个错误的实现！！！！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7701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281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3101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Busy</a:t>
            </a:r>
            <a:r>
              <a:rPr lang="zh-CN" altLang="en-US" dirty="0"/>
              <a:t> </a:t>
            </a:r>
            <a:r>
              <a:rPr lang="en-US" altLang="zh-CN" dirty="0"/>
              <a:t>waiting</a:t>
            </a:r>
            <a:r>
              <a:rPr lang="zh-CN" altLang="en-US" dirty="0"/>
              <a:t>的实现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916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用conditional</a:t>
            </a:r>
            <a:r>
              <a:rPr lang="zh-CN" altLang="en-US" dirty="0"/>
              <a:t> </a:t>
            </a:r>
            <a:r>
              <a:rPr lang="en-US" altLang="zh-CN" dirty="0"/>
              <a:t>var</a:t>
            </a:r>
            <a:r>
              <a:rPr lang="zh-CN" altLang="en-US" dirty="0"/>
              <a:t> 实现</a:t>
            </a:r>
            <a:r>
              <a:rPr lang="en-US" altLang="zh-CN" dirty="0" err="1"/>
              <a:t>sem</a:t>
            </a:r>
            <a:r>
              <a:rPr lang="zh-CN" altLang="en-US" dirty="0"/>
              <a:t>的一种方式，和第</a:t>
            </a:r>
            <a:r>
              <a:rPr lang="en-US" altLang="zh-CN" dirty="0"/>
              <a:t>4</a:t>
            </a:r>
            <a:r>
              <a:rPr lang="zh-CN" altLang="en-US" dirty="0"/>
              <a:t>页其实一样。可能发信号的时候，还没有人在等。</a:t>
            </a:r>
            <a:r>
              <a:rPr lang="en-US" altLang="zh-CN" dirty="0"/>
              <a:t>3</a:t>
            </a:r>
            <a:r>
              <a:rPr lang="zh-CN" altLang="en-US" dirty="0"/>
              <a:t>个资源消耗掉两个，资源放掉后没人等，因为反正还有一个。</a:t>
            </a:r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0795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8"/>
            <a:ext cx="7772400" cy="1225021"/>
          </a:xfrm>
        </p:spPr>
        <p:txBody>
          <a:bodyPr>
            <a:normAutofit/>
          </a:bodyPr>
          <a:lstStyle>
            <a:lvl1pPr algn="ctr">
              <a:defRPr sz="4400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142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00442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  <a:latin typeface="+mj-lt"/>
                <a:ea typeface="+mj-ea"/>
                <a:cs typeface="微软雅黑 Light" panose="020B0502040204020203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600" b="1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>
              <a:lnSpc>
                <a:spcPct val="120000"/>
              </a:lnSpc>
              <a:defRPr sz="24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>
              <a:lnSpc>
                <a:spcPct val="120000"/>
              </a:lnSpc>
              <a:defRPr sz="20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80527" y="439062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三角形 7">
            <a:extLst>
              <a:ext uri="{FF2B5EF4-FFF2-40B4-BE49-F238E27FC236}">
                <a16:creationId xmlns:a16="http://schemas.microsoft.com/office/drawing/2014/main" id="{066DE83E-C489-9340-8A6C-F2C63F8574DC}"/>
              </a:ext>
            </a:extLst>
          </p:cNvPr>
          <p:cNvSpPr/>
          <p:nvPr userDrawn="1"/>
        </p:nvSpPr>
        <p:spPr>
          <a:xfrm rot="5400000">
            <a:off x="-160702" y="599536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94956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三角形 7">
            <a:extLst>
              <a:ext uri="{FF2B5EF4-FFF2-40B4-BE49-F238E27FC236}">
                <a16:creationId xmlns:a16="http://schemas.microsoft.com/office/drawing/2014/main" id="{A8EE614D-B549-154F-943F-0F3919AB5939}"/>
              </a:ext>
            </a:extLst>
          </p:cNvPr>
          <p:cNvSpPr/>
          <p:nvPr userDrawn="1"/>
        </p:nvSpPr>
        <p:spPr>
          <a:xfrm rot="5400000">
            <a:off x="-160703" y="3920373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61469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>
                <a:ea typeface="宋体" pitchFamily="2" charset="-122"/>
              </a:defRPr>
            </a:lvl1pPr>
          </a:lstStyle>
          <a:p>
            <a:fld id="{54F3100C-EB21-4948-BC96-CAC85E4C60BF}" type="datetimeFigureOut">
              <a:rPr kumimoji="1" lang="zh-CN" altLang="en-US" smtClean="0"/>
              <a:t>2023/12/5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6044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8"/>
            <a:ext cx="7772400" cy="1225021"/>
          </a:xfrm>
        </p:spPr>
        <p:txBody>
          <a:bodyPr>
            <a:normAutofit/>
          </a:bodyPr>
          <a:lstStyle>
            <a:lvl1pPr algn="ctr">
              <a:defRPr sz="4400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585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00442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  <a:latin typeface="+mj-lt"/>
                <a:ea typeface="+mj-ea"/>
                <a:cs typeface="微软雅黑 Light" panose="020B0502040204020203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600" b="1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>
              <a:lnSpc>
                <a:spcPct val="120000"/>
              </a:lnSpc>
              <a:defRPr sz="24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>
              <a:lnSpc>
                <a:spcPct val="120000"/>
              </a:lnSpc>
              <a:defRPr sz="20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80527" y="439062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三角形 7">
            <a:extLst>
              <a:ext uri="{FF2B5EF4-FFF2-40B4-BE49-F238E27FC236}">
                <a16:creationId xmlns:a16="http://schemas.microsoft.com/office/drawing/2014/main" id="{066DE83E-C489-9340-8A6C-F2C63F8574DC}"/>
              </a:ext>
            </a:extLst>
          </p:cNvPr>
          <p:cNvSpPr/>
          <p:nvPr userDrawn="1"/>
        </p:nvSpPr>
        <p:spPr>
          <a:xfrm rot="5400000">
            <a:off x="-160702" y="599536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624512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三角形 7">
            <a:extLst>
              <a:ext uri="{FF2B5EF4-FFF2-40B4-BE49-F238E27FC236}">
                <a16:creationId xmlns:a16="http://schemas.microsoft.com/office/drawing/2014/main" id="{A8EE614D-B549-154F-943F-0F3919AB5939}"/>
              </a:ext>
            </a:extLst>
          </p:cNvPr>
          <p:cNvSpPr/>
          <p:nvPr userDrawn="1"/>
        </p:nvSpPr>
        <p:spPr>
          <a:xfrm rot="5400000">
            <a:off x="-160703" y="3920373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360576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193204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1" y="5296962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ADE361C3-C043-4A6E-BDCE-8DA1E7D90A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905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6" r:id="rId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微软雅黑 Light" panose="020B0502040204020203" pitchFamily="34" charset="-122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itchFamily="34" charset="0"/>
        <a:buChar char="•"/>
        <a:defRPr sz="26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1" y="5296962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ADE361C3-C043-4A6E-BDCE-8DA1E7D90A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814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微软雅黑 Light" panose="020B0502040204020203" pitchFamily="34" charset="-122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itchFamily="34" charset="0"/>
        <a:buChar char="•"/>
        <a:defRPr sz="2600" b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/4.0/legalcod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2C7C6228-E47F-EA4B-8DD8-28647C76DD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720996"/>
            <a:ext cx="7772400" cy="122502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4800" dirty="0"/>
              <a:t>信号量实现 </a:t>
            </a:r>
            <a:r>
              <a:rPr kumimoji="1" lang="en-US" altLang="zh-CN" sz="4800" dirty="0"/>
              <a:t>&amp;</a:t>
            </a:r>
            <a:r>
              <a:rPr kumimoji="1" lang="zh-CN" altLang="en-US" sz="4800" dirty="0"/>
              <a:t> 文件系统</a:t>
            </a:r>
          </a:p>
        </p:txBody>
      </p:sp>
      <p:sp>
        <p:nvSpPr>
          <p:cNvPr id="6" name="副标题 5">
            <a:extLst>
              <a:ext uri="{FF2B5EF4-FFF2-40B4-BE49-F238E27FC236}">
                <a16:creationId xmlns:a16="http://schemas.microsoft.com/office/drawing/2014/main" id="{A89EB2B2-D46F-2643-A072-954E7921B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412362"/>
            <a:ext cx="7772400" cy="122502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kumimoji="1"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上海交通大学</a:t>
            </a:r>
            <a:endParaRPr kumimoji="1" lang="en-US" altLang="zh-CN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kumimoji="1" lang="en-US" altLang="zh-CN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kumimoji="1" lang="en-US" altLang="zh-CN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www.sjtu.edu.cn</a:t>
            </a:r>
            <a:endParaRPr kumimoji="1" lang="en" altLang="zh-CN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3A70DCB-3E4D-4449-82B8-441C200ABD6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52120" y="252561"/>
            <a:ext cx="1362088" cy="492009"/>
          </a:xfrm>
          <a:prstGeom prst="rect">
            <a:avLst/>
          </a:prstGeom>
        </p:spPr>
      </p:pic>
      <p:sp>
        <p:nvSpPr>
          <p:cNvPr id="7" name="副标题 2">
            <a:extLst>
              <a:ext uri="{FF2B5EF4-FFF2-40B4-BE49-F238E27FC236}">
                <a16:creationId xmlns:a16="http://schemas.microsoft.com/office/drawing/2014/main" id="{E2120B98-7095-B94B-B13B-75606426BFB4}"/>
              </a:ext>
            </a:extLst>
          </p:cNvPr>
          <p:cNvSpPr txBox="1">
            <a:spLocks/>
          </p:cNvSpPr>
          <p:nvPr/>
        </p:nvSpPr>
        <p:spPr>
          <a:xfrm>
            <a:off x="467544" y="252559"/>
            <a:ext cx="3240360" cy="504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200"/>
              </a:spcBef>
              <a:buFont typeface="Arial" pitchFamily="34" charset="0"/>
              <a:buNone/>
              <a:defRPr sz="2600" b="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zh-CN" sz="1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</a:rPr>
              <a:t>CS3601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/>
              </a:rPr>
              <a:t>·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/>
              </a:rPr>
              <a:t> 操作系统（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/>
              </a:rPr>
              <a:t>2023</a:t>
            </a:r>
            <a:r>
              <a:rPr lang="zh-CN" altLang="en-US" sz="1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/>
              </a:rPr>
              <a:t>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 panose="020B0604020202020204"/>
                <a:ea typeface="微软雅黑"/>
              </a:rPr>
              <a:t>）</a:t>
            </a:r>
          </a:p>
        </p:txBody>
      </p:sp>
      <p:pic>
        <p:nvPicPr>
          <p:cNvPr id="8" name="Picture 6" descr="http://korean.onlinesjtu.com/%E6%A0%A1%E5%BE%BD%E7%B3%BB%E5%88%97/%E7%BC%A9%E5%B0%8F%E7%89%88/%E8%93%9D%E8%89%B2%E7%B3%BB%20%E5%B0%8F%E5%B0%BA%E5%AF%B8%E6%A0%A1%E5%BE%BD%E5%B1%95%E5%BC%80%E5%BC%8F%20(10mm%E4%BB%A5%E4%B8%8B%E4%BD%BF%E7%94%A8)%20%5b%E8%BD%AC%E6%8D%A2%5d.png">
            <a:extLst>
              <a:ext uri="{FF2B5EF4-FFF2-40B4-BE49-F238E27FC236}">
                <a16:creationId xmlns:a16="http://schemas.microsoft.com/office/drawing/2014/main" id="{9D0C1772-9C9E-534B-9410-16BA28CA6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282539"/>
            <a:ext cx="1642840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8960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26"/>
    </mc:Choice>
    <mc:Fallback xmlns="">
      <p:transition spd="slow" advTm="1162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-1</a:t>
            </a:r>
            <a:r>
              <a:rPr lang="zh-CN" altLang="en-US" dirty="0"/>
              <a:t>：忙等</a:t>
            </a:r>
            <a:endParaRPr lang="en-CN" b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F0B72-07EC-B449-AEBD-18A16E90E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BB2BFD4-7544-3143-AE3A-1D70924D878C}"/>
              </a:ext>
            </a:extLst>
          </p:cNvPr>
          <p:cNvSpPr/>
          <p:nvPr/>
        </p:nvSpPr>
        <p:spPr>
          <a:xfrm>
            <a:off x="267816" y="1058455"/>
            <a:ext cx="660844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>
                <a:latin typeface="Courier" pitchFamily="2" charset="0"/>
              </a:rPr>
              <a:t>void wait(sem_t *S) {</a:t>
            </a:r>
          </a:p>
          <a:p>
            <a:r>
              <a:rPr lang="en-CN">
                <a:latin typeface="Courier" pitchFamily="2" charset="0"/>
              </a:rPr>
              <a:t>	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</a:t>
            </a:r>
          </a:p>
          <a:p>
            <a:r>
              <a:rPr lang="en-CN">
                <a:latin typeface="Courier" pitchFamily="2" charset="0"/>
              </a:rPr>
              <a:t>	while(S-&gt;value </a:t>
            </a:r>
            <a:r>
              <a:rPr lang="en-US" altLang="zh-CN" dirty="0">
                <a:latin typeface="Courier" pitchFamily="2" charset="0"/>
              </a:rPr>
              <a:t>=</a:t>
            </a:r>
            <a:r>
              <a:rPr lang="en-CN">
                <a:latin typeface="Courier" pitchFamily="2" charset="0"/>
              </a:rPr>
              <a:t>= 0) {</a:t>
            </a:r>
          </a:p>
          <a:p>
            <a:r>
              <a:rPr lang="en-CN">
                <a:latin typeface="Courier" pitchFamily="2" charset="0"/>
              </a:rPr>
              <a:t>		unlock(S-&gt;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</a:t>
            </a:r>
          </a:p>
          <a:p>
            <a:r>
              <a:rPr lang="en-CN">
                <a:latin typeface="Courier" pitchFamily="2" charset="0"/>
              </a:rPr>
              <a:t>		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 	</a:t>
            </a: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CN">
                <a:latin typeface="Courier" pitchFamily="2" charset="0"/>
              </a:rPr>
              <a:t>}</a:t>
            </a:r>
          </a:p>
          <a:p>
            <a:r>
              <a:rPr lang="en-CN">
                <a:latin typeface="Courier" pitchFamily="2" charset="0"/>
              </a:rPr>
              <a:t> 	S-&gt;value --; </a:t>
            </a:r>
          </a:p>
          <a:p>
            <a:r>
              <a:rPr lang="en-CN">
                <a:latin typeface="Courier" pitchFamily="2" charset="0"/>
              </a:rPr>
              <a:t>	unlock(S-&gt;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</a:t>
            </a:r>
          </a:p>
          <a:p>
            <a:r>
              <a:rPr lang="en-CN">
                <a:latin typeface="Courier" pitchFamily="2" charset="0"/>
              </a:rPr>
              <a:t>} </a:t>
            </a:r>
          </a:p>
          <a:p>
            <a:endParaRPr lang="en-CN">
              <a:latin typeface="Courier" pitchFamily="2" charset="0"/>
            </a:endParaRPr>
          </a:p>
          <a:p>
            <a:r>
              <a:rPr lang="en-CN">
                <a:latin typeface="Courier" pitchFamily="2" charset="0"/>
              </a:rPr>
              <a:t>void signal(sem_t *S) {</a:t>
            </a:r>
          </a:p>
          <a:p>
            <a:r>
              <a:rPr lang="en-CN">
                <a:latin typeface="Courier" pitchFamily="2" charset="0"/>
              </a:rPr>
              <a:t>	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</a:t>
            </a:r>
          </a:p>
          <a:p>
            <a:r>
              <a:rPr lang="en-CN">
                <a:latin typeface="Courier" pitchFamily="2" charset="0"/>
              </a:rPr>
              <a:t>	S-&gt;value ++;</a:t>
            </a:r>
          </a:p>
          <a:p>
            <a:r>
              <a:rPr lang="en-CN">
                <a:latin typeface="Courier" pitchFamily="2" charset="0"/>
              </a:rPr>
              <a:t>	unlock(S-&gt;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_</a:t>
            </a:r>
            <a:r>
              <a:rPr lang="en-CN">
                <a:latin typeface="Courier" pitchFamily="2" charset="0"/>
              </a:rPr>
              <a:t>lock);</a:t>
            </a:r>
          </a:p>
          <a:p>
            <a:r>
              <a:rPr lang="en-CN">
                <a:latin typeface="Courier" pitchFamily="2" charset="0"/>
              </a:rPr>
              <a:t>}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5416A24-A9F1-6244-AE93-FEAC410C2CBA}"/>
              </a:ext>
            </a:extLst>
          </p:cNvPr>
          <p:cNvSpPr/>
          <p:nvPr/>
        </p:nvSpPr>
        <p:spPr>
          <a:xfrm>
            <a:off x="5264276" y="2053513"/>
            <a:ext cx="3223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Courier" pitchFamily="2" charset="0"/>
              </a:rPr>
              <a:t>Busy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 </a:t>
            </a:r>
            <a:r>
              <a:rPr lang="en-US" altLang="zh-CN" dirty="0">
                <a:solidFill>
                  <a:srgbClr val="FF0000"/>
                </a:solidFill>
                <a:latin typeface="Courier" pitchFamily="2" charset="0"/>
              </a:rPr>
              <a:t>looping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，无意义等待</a:t>
            </a:r>
            <a:endParaRPr lang="en-CN" dirty="0">
              <a:solidFill>
                <a:srgbClr val="FF0000"/>
              </a:solidFill>
            </a:endParaRPr>
          </a:p>
        </p:txBody>
      </p:sp>
      <p:sp>
        <p:nvSpPr>
          <p:cNvPr id="7" name="Rectangle 26">
            <a:extLst>
              <a:ext uri="{FF2B5EF4-FFF2-40B4-BE49-F238E27FC236}">
                <a16:creationId xmlns:a16="http://schemas.microsoft.com/office/drawing/2014/main" id="{7B1883BB-51BD-894E-BD73-541F2E4C6196}"/>
              </a:ext>
            </a:extLst>
          </p:cNvPr>
          <p:cNvSpPr/>
          <p:nvPr/>
        </p:nvSpPr>
        <p:spPr>
          <a:xfrm>
            <a:off x="4139952" y="2672834"/>
            <a:ext cx="4102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ourier" pitchFamily="2" charset="0"/>
              </a:rPr>
              <a:t>此时已经取得</a:t>
            </a:r>
            <a:r>
              <a:rPr lang="en-US" altLang="zh-CN" dirty="0" err="1">
                <a:solidFill>
                  <a:srgbClr val="FF0000"/>
                </a:solidFill>
                <a:latin typeface="Courier" pitchFamily="2" charset="0"/>
              </a:rPr>
              <a:t>sem_lock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，防止同时</a:t>
            </a:r>
            <a:r>
              <a:rPr lang="en-US" altLang="zh-CN" dirty="0">
                <a:solidFill>
                  <a:srgbClr val="FF0000"/>
                </a:solidFill>
                <a:latin typeface="Courier" pitchFamily="2" charset="0"/>
              </a:rPr>
              <a:t>-1</a:t>
            </a:r>
            <a:endParaRPr lang="en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495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-2</a:t>
            </a:r>
            <a:r>
              <a:rPr lang="zh-CN" altLang="en-US" dirty="0"/>
              <a:t>：条件变量</a:t>
            </a:r>
            <a:endParaRPr lang="en-CN" b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F0B72-07EC-B449-AEBD-18A16E90E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BB2BFD4-7544-3143-AE3A-1D70924D878C}"/>
              </a:ext>
            </a:extLst>
          </p:cNvPr>
          <p:cNvSpPr/>
          <p:nvPr/>
        </p:nvSpPr>
        <p:spPr>
          <a:xfrm>
            <a:off x="267816" y="1058455"/>
            <a:ext cx="7616551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>
                <a:latin typeface="Courier" pitchFamily="2" charset="0"/>
              </a:rPr>
              <a:t>void wait(sem_t *S) {</a:t>
            </a:r>
          </a:p>
          <a:p>
            <a:r>
              <a:rPr lang="en-CN">
                <a:latin typeface="Courier" pitchFamily="2" charset="0"/>
              </a:rPr>
              <a:t>	lock(S-&gt;sem_lock );</a:t>
            </a:r>
          </a:p>
          <a:p>
            <a:r>
              <a:rPr lang="en-CN">
                <a:latin typeface="Courier" pitchFamily="2" charset="0"/>
              </a:rPr>
              <a:t>	</a:t>
            </a:r>
            <a:r>
              <a:rPr lang="en-CN">
                <a:solidFill>
                  <a:srgbClr val="FF0000"/>
                </a:solidFill>
                <a:latin typeface="Courier" pitchFamily="2" charset="0"/>
              </a:rPr>
              <a:t>while(S-&gt;value == 0) </a:t>
            </a:r>
            <a:r>
              <a:rPr lang="en-CN">
                <a:latin typeface="Courier" pitchFamily="2" charset="0"/>
              </a:rPr>
              <a:t>{</a:t>
            </a:r>
          </a:p>
          <a:p>
            <a:r>
              <a:rPr lang="en-CN">
                <a:latin typeface="Courier" pitchFamily="2" charset="0"/>
              </a:rPr>
              <a:t>		cond_wait(S-&gt;sem_cond,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CN">
                <a:latin typeface="Courier" pitchFamily="2" charset="0"/>
              </a:rPr>
              <a:t>S-&gt;sem_lock);</a:t>
            </a:r>
          </a:p>
          <a:p>
            <a:r>
              <a:rPr lang="en-CN">
                <a:latin typeface="Courier" pitchFamily="2" charset="0"/>
              </a:rPr>
              <a:t>	}</a:t>
            </a:r>
          </a:p>
          <a:p>
            <a:r>
              <a:rPr lang="en-CN">
                <a:latin typeface="Courier" pitchFamily="2" charset="0"/>
              </a:rPr>
              <a:t> 	S-&gt;value --; </a:t>
            </a:r>
          </a:p>
          <a:p>
            <a:r>
              <a:rPr lang="en-CN">
                <a:latin typeface="Courier" pitchFamily="2" charset="0"/>
              </a:rPr>
              <a:t>	unlock(S-&gt;sem_lock);</a:t>
            </a:r>
          </a:p>
          <a:p>
            <a:r>
              <a:rPr lang="en-CN">
                <a:latin typeface="Courier" pitchFamily="2" charset="0"/>
              </a:rPr>
              <a:t>} </a:t>
            </a:r>
          </a:p>
          <a:p>
            <a:endParaRPr lang="en-CN">
              <a:latin typeface="Courier" pitchFamily="2" charset="0"/>
            </a:endParaRPr>
          </a:p>
          <a:p>
            <a:r>
              <a:rPr lang="en-CN">
                <a:latin typeface="Courier" pitchFamily="2" charset="0"/>
              </a:rPr>
              <a:t>void signal(sem_t *S) {</a:t>
            </a:r>
          </a:p>
          <a:p>
            <a:r>
              <a:rPr lang="en-CN">
                <a:latin typeface="Courier" pitchFamily="2" charset="0"/>
              </a:rPr>
              <a:t>	lock(S-&gt;sem_lock);</a:t>
            </a:r>
          </a:p>
          <a:p>
            <a:r>
              <a:rPr lang="en-CN">
                <a:latin typeface="Courier" pitchFamily="2" charset="0"/>
              </a:rPr>
              <a:t>	S-&gt;value ++;</a:t>
            </a:r>
          </a:p>
          <a:p>
            <a:r>
              <a:rPr lang="en-CN">
                <a:latin typeface="Courier" pitchFamily="2" charset="0"/>
              </a:rPr>
              <a:t>	</a:t>
            </a:r>
            <a:r>
              <a:rPr lang="en-CN">
                <a:solidFill>
                  <a:srgbClr val="FF0000"/>
                </a:solidFill>
                <a:latin typeface="Courier" pitchFamily="2" charset="0"/>
              </a:rPr>
              <a:t>cond_signal(s-&gt;sem_cond);</a:t>
            </a:r>
          </a:p>
          <a:p>
            <a:r>
              <a:rPr lang="en-CN">
                <a:latin typeface="Courier" pitchFamily="2" charset="0"/>
              </a:rPr>
              <a:t>	unlock(S-&gt;sem_lock);</a:t>
            </a:r>
          </a:p>
          <a:p>
            <a:r>
              <a:rPr lang="en-CN">
                <a:latin typeface="Courier" pitchFamily="2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3E8785-A90D-4741-A742-F62816956728}"/>
              </a:ext>
            </a:extLst>
          </p:cNvPr>
          <p:cNvSpPr/>
          <p:nvPr/>
        </p:nvSpPr>
        <p:spPr>
          <a:xfrm>
            <a:off x="5354725" y="1571217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CN" dirty="0">
                <a:solidFill>
                  <a:srgbClr val="FF0000"/>
                </a:solidFill>
                <a:latin typeface="Courier" pitchFamily="2" charset="0"/>
              </a:rPr>
              <a:t>使用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条件变量避免无意义等待</a:t>
            </a:r>
            <a:endParaRPr lang="en-CN" dirty="0">
              <a:solidFill>
                <a:srgbClr val="FF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3CA5B1-82A7-EC4F-92C3-1C6F4EE0A0E6}"/>
              </a:ext>
            </a:extLst>
          </p:cNvPr>
          <p:cNvSpPr/>
          <p:nvPr/>
        </p:nvSpPr>
        <p:spPr>
          <a:xfrm>
            <a:off x="5220072" y="4281027"/>
            <a:ext cx="378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ourier" pitchFamily="2" charset="0"/>
              </a:rPr>
              <a:t>每次都要signal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，很可能无人等待</a:t>
            </a:r>
            <a:endParaRPr lang="en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6535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-3</a:t>
            </a:r>
            <a:r>
              <a:rPr lang="zh-CN" altLang="en-US" dirty="0"/>
              <a:t>：减少</a:t>
            </a:r>
            <a:r>
              <a:rPr lang="en-US" altLang="zh-CN" dirty="0"/>
              <a:t>signal</a:t>
            </a:r>
            <a:r>
              <a:rPr lang="zh-CN" altLang="en-US" dirty="0"/>
              <a:t>次数</a:t>
            </a:r>
            <a:endParaRPr lang="en-CN" b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F0B72-07EC-B449-AEBD-18A16E90E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BB2BFD4-7544-3143-AE3A-1D70924D878C}"/>
              </a:ext>
            </a:extLst>
          </p:cNvPr>
          <p:cNvSpPr/>
          <p:nvPr/>
        </p:nvSpPr>
        <p:spPr>
          <a:xfrm>
            <a:off x="251520" y="913686"/>
            <a:ext cx="768855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>
                <a:latin typeface="Courier" pitchFamily="2" charset="0"/>
              </a:rPr>
              <a:t>void wait(sem_t *S) {</a:t>
            </a:r>
          </a:p>
          <a:p>
            <a:r>
              <a:rPr lang="en-CN">
                <a:latin typeface="Courier" pitchFamily="2" charset="0"/>
              </a:rPr>
              <a:t>	lock(S-&gt;sem_lock );</a:t>
            </a:r>
          </a:p>
          <a:p>
            <a:r>
              <a:rPr lang="en-CN">
                <a:latin typeface="Courier" pitchFamily="2" charset="0"/>
              </a:rPr>
              <a:t> 	S-&gt;value --; </a:t>
            </a:r>
          </a:p>
          <a:p>
            <a:r>
              <a:rPr lang="en-CN">
                <a:latin typeface="Courier" pitchFamily="2" charset="0"/>
              </a:rPr>
              <a:t>	</a:t>
            </a:r>
            <a:r>
              <a:rPr lang="en-CN">
                <a:solidFill>
                  <a:srgbClr val="FF0000"/>
                </a:solidFill>
                <a:latin typeface="Courier" pitchFamily="2" charset="0"/>
              </a:rPr>
              <a:t>while(S-&gt;value &lt; 0) </a:t>
            </a:r>
            <a:r>
              <a:rPr lang="en-CN">
                <a:latin typeface="Courier" pitchFamily="2" charset="0"/>
              </a:rPr>
              <a:t>{</a:t>
            </a:r>
          </a:p>
          <a:p>
            <a:r>
              <a:rPr lang="en-CN">
                <a:latin typeface="Courier" pitchFamily="2" charset="0"/>
              </a:rPr>
              <a:t>	</a:t>
            </a:r>
            <a:r>
              <a:rPr lang="zh-CN" altLang="en-US" dirty="0">
                <a:latin typeface="Courier" pitchFamily="2" charset="0"/>
              </a:rPr>
              <a:t>  </a:t>
            </a:r>
            <a:r>
              <a:rPr lang="en-CN">
                <a:latin typeface="Courier" pitchFamily="2" charset="0"/>
              </a:rPr>
              <a:t>cond_wait(S-&gt;sem_cond,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CN">
                <a:latin typeface="Courier" pitchFamily="2" charset="0"/>
              </a:rPr>
              <a:t>S-&gt;sem_lock);</a:t>
            </a:r>
          </a:p>
          <a:p>
            <a:r>
              <a:rPr lang="en-CN">
                <a:latin typeface="Courier" pitchFamily="2" charset="0"/>
              </a:rPr>
              <a:t>	}</a:t>
            </a:r>
          </a:p>
          <a:p>
            <a:r>
              <a:rPr lang="en-CN">
                <a:latin typeface="Courier" pitchFamily="2" charset="0"/>
              </a:rPr>
              <a:t> 	unlock(S-&gt;sem_lock);</a:t>
            </a:r>
          </a:p>
          <a:p>
            <a:r>
              <a:rPr lang="en-CN">
                <a:latin typeface="Courier" pitchFamily="2" charset="0"/>
              </a:rPr>
              <a:t>} </a:t>
            </a:r>
          </a:p>
          <a:p>
            <a:endParaRPr lang="en-CN">
              <a:latin typeface="Courier" pitchFamily="2" charset="0"/>
            </a:endParaRPr>
          </a:p>
          <a:p>
            <a:r>
              <a:rPr lang="en-CN">
                <a:latin typeface="Courier" pitchFamily="2" charset="0"/>
              </a:rPr>
              <a:t>void signal(sem_t *S) {</a:t>
            </a:r>
          </a:p>
          <a:p>
            <a:r>
              <a:rPr lang="en-CN">
                <a:latin typeface="Courier" pitchFamily="2" charset="0"/>
              </a:rPr>
              <a:t>	lock(S-&gt;sem_lock);</a:t>
            </a:r>
          </a:p>
          <a:p>
            <a:r>
              <a:rPr lang="en-CN">
                <a:latin typeface="Courier" pitchFamily="2" charset="0"/>
              </a:rPr>
              <a:t>	S-&gt;value ++;</a:t>
            </a:r>
          </a:p>
          <a:p>
            <a:r>
              <a:rPr lang="en-CN">
                <a:latin typeface="Courier" pitchFamily="2" charset="0"/>
              </a:rPr>
              <a:t>	</a:t>
            </a:r>
            <a:r>
              <a:rPr lang="en-CN">
                <a:solidFill>
                  <a:srgbClr val="FF0000"/>
                </a:solidFill>
                <a:latin typeface="Courier" pitchFamily="2" charset="0"/>
              </a:rPr>
              <a:t>if (S-&gt;value &lt; 0)</a:t>
            </a:r>
          </a:p>
          <a:p>
            <a:r>
              <a:rPr lang="en-CN">
                <a:latin typeface="Courier" pitchFamily="2" charset="0"/>
              </a:rPr>
              <a:t>	</a:t>
            </a:r>
            <a:r>
              <a:rPr lang="zh-CN" altLang="en-US" dirty="0">
                <a:latin typeface="Courier" pitchFamily="2" charset="0"/>
              </a:rPr>
              <a:t>  </a:t>
            </a:r>
            <a:r>
              <a:rPr lang="en-CN">
                <a:latin typeface="Courier" pitchFamily="2" charset="0"/>
              </a:rPr>
              <a:t>cond_signal(s-&gt;sem_cond);</a:t>
            </a:r>
          </a:p>
          <a:p>
            <a:r>
              <a:rPr lang="en-CN">
                <a:latin typeface="Courier" pitchFamily="2" charset="0"/>
              </a:rPr>
              <a:t>	unlock(S-&gt;sem_lock);</a:t>
            </a:r>
          </a:p>
          <a:p>
            <a:r>
              <a:rPr lang="en-CN">
                <a:latin typeface="Courier" pitchFamily="2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62972F-69F0-B747-97A0-4D388B6FBFAA}"/>
              </a:ext>
            </a:extLst>
          </p:cNvPr>
          <p:cNvSpPr/>
          <p:nvPr/>
        </p:nvSpPr>
        <p:spPr>
          <a:xfrm>
            <a:off x="6128162" y="1665176"/>
            <a:ext cx="18901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会有什么问题</a:t>
            </a:r>
            <a:r>
              <a:rPr lang="zh-CN" altLang="en-US" dirty="0">
                <a:latin typeface="Courier" pitchFamily="2" charset="0"/>
              </a:rPr>
              <a:t>？</a:t>
            </a:r>
            <a:endParaRPr lang="en-C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CBCBB1-0EA5-504C-B974-3889AB74066A}"/>
              </a:ext>
            </a:extLst>
          </p:cNvPr>
          <p:cNvSpPr/>
          <p:nvPr/>
        </p:nvSpPr>
        <p:spPr>
          <a:xfrm>
            <a:off x="5755580" y="2373928"/>
            <a:ext cx="23762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dirty="0"/>
              <a:t>比如S-&gt;value = -3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440EF3-C01C-F94A-B656-13345FF09238}"/>
              </a:ext>
            </a:extLst>
          </p:cNvPr>
          <p:cNvSpPr/>
          <p:nvPr/>
        </p:nvSpPr>
        <p:spPr>
          <a:xfrm>
            <a:off x="5755580" y="2721896"/>
            <a:ext cx="26913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dirty="0"/>
              <a:t>signal 后S-&gt;value = -2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5D79F5-661E-5441-869E-EC748E175E8C}"/>
              </a:ext>
            </a:extLst>
          </p:cNvPr>
          <p:cNvSpPr/>
          <p:nvPr/>
        </p:nvSpPr>
        <p:spPr>
          <a:xfrm>
            <a:off x="5725708" y="3080003"/>
            <a:ext cx="34182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dirty="0"/>
              <a:t>还是不满足上面while的条件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FAC16F-852C-2546-8ADE-2E090DF758AA}"/>
              </a:ext>
            </a:extLst>
          </p:cNvPr>
          <p:cNvSpPr/>
          <p:nvPr/>
        </p:nvSpPr>
        <p:spPr>
          <a:xfrm>
            <a:off x="5364088" y="3926292"/>
            <a:ext cx="34182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思考：</a:t>
            </a:r>
            <a:r>
              <a:rPr lang="en-CN"/>
              <a:t>需要</a:t>
            </a:r>
            <a:r>
              <a:rPr lang="en-CN">
                <a:highlight>
                  <a:srgbClr val="FFFF00"/>
                </a:highlight>
              </a:rPr>
              <a:t>额外的计数器</a:t>
            </a:r>
            <a:r>
              <a:rPr lang="en-CN"/>
              <a:t>用于单独记录有多少可以唤醒的</a:t>
            </a:r>
            <a:endParaRPr lang="en-C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2ED1481-08BF-1041-A0CF-FC579197F7C5}"/>
              </a:ext>
            </a:extLst>
          </p:cNvPr>
          <p:cNvSpPr/>
          <p:nvPr/>
        </p:nvSpPr>
        <p:spPr>
          <a:xfrm>
            <a:off x="5364088" y="4646826"/>
            <a:ext cx="41107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改进：</a:t>
            </a:r>
            <a:r>
              <a:rPr lang="en-CN">
                <a:solidFill>
                  <a:srgbClr val="FF0000"/>
                </a:solidFill>
                <a:latin typeface="Courier" pitchFamily="2" charset="0"/>
              </a:rPr>
              <a:t>加入条件判断是否需要</a:t>
            </a:r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wake</a:t>
            </a:r>
            <a:endParaRPr lang="en-CN" dirty="0">
              <a:solidFill>
                <a:srgbClr val="FF00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933DEA4-1880-1C45-A338-EC532C820957}"/>
              </a:ext>
            </a:extLst>
          </p:cNvPr>
          <p:cNvSpPr/>
          <p:nvPr/>
        </p:nvSpPr>
        <p:spPr>
          <a:xfrm>
            <a:off x="5455442" y="1221368"/>
            <a:ext cx="30444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solidFill>
                  <a:srgbClr val="FF0000"/>
                </a:solidFill>
              </a:rPr>
              <a:t>value减到负数代表有人等待</a:t>
            </a:r>
          </a:p>
        </p:txBody>
      </p:sp>
    </p:spTree>
    <p:extLst>
      <p:ext uri="{BB962C8B-B14F-4D97-AF65-F5344CB8AC3E}">
        <p14:creationId xmlns:p14="http://schemas.microsoft.com/office/powerpoint/2010/main" val="2060704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-4</a:t>
            </a:r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653B2-51DE-4342-9B4C-4D542858C80C}"/>
              </a:ext>
            </a:extLst>
          </p:cNvPr>
          <p:cNvSpPr/>
          <p:nvPr/>
        </p:nvSpPr>
        <p:spPr>
          <a:xfrm>
            <a:off x="341784" y="2485549"/>
            <a:ext cx="846043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>
                <a:latin typeface="Courier" pitchFamily="2" charset="0"/>
              </a:rPr>
              <a:t>void wait(sem_t *S) {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lock</a:t>
            </a:r>
            <a:r>
              <a:rPr lang="en-CN">
                <a:latin typeface="Courier" pitchFamily="2" charset="0"/>
              </a:rPr>
              <a:t>(S-&gt;sem_lock);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chemeClr val="accent1"/>
                </a:solidFill>
                <a:latin typeface="Courier" pitchFamily="2" charset="0"/>
              </a:rPr>
              <a:t>S-&gt;value --;</a:t>
            </a:r>
          </a:p>
          <a:p>
            <a:r>
              <a:rPr lang="en-CN">
                <a:solidFill>
                  <a:schemeClr val="accent1"/>
                </a:solidFill>
                <a:latin typeface="Courier" pitchFamily="2" charset="0"/>
              </a:rPr>
              <a:t>	</a:t>
            </a:r>
            <a:r>
              <a:rPr lang="zh-CN" altLang="en-US" dirty="0">
                <a:solidFill>
                  <a:schemeClr val="accent1"/>
                </a:solidFill>
                <a:latin typeface="Courier" pitchFamily="2" charset="0"/>
              </a:rPr>
              <a:t> </a:t>
            </a:r>
            <a:r>
              <a:rPr lang="en-CN">
                <a:latin typeface="Courier" pitchFamily="2" charset="0"/>
              </a:rPr>
              <a:t>if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CN">
                <a:latin typeface="Courier" pitchFamily="2" charset="0"/>
              </a:rPr>
              <a:t>(S-&gt;value &lt; 0) {</a:t>
            </a:r>
          </a:p>
          <a:p>
            <a:r>
              <a:rPr lang="en-CN">
                <a:latin typeface="Courier" pitchFamily="2" charset="0"/>
              </a:rPr>
              <a:t>                do {</a:t>
            </a:r>
          </a:p>
          <a:p>
            <a:r>
              <a:rPr lang="en-CN">
                <a:latin typeface="Courier" pitchFamily="2" charset="0"/>
              </a:rPr>
              <a:t>                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cond_wait</a:t>
            </a:r>
            <a:r>
              <a:rPr lang="en-CN">
                <a:latin typeface="Courier" pitchFamily="2" charset="0"/>
              </a:rPr>
              <a:t>(S-&gt;sem_cond, S-&gt;sem_lock);</a:t>
            </a:r>
          </a:p>
          <a:p>
            <a:r>
              <a:rPr lang="en-CN">
                <a:latin typeface="Courier" pitchFamily="2" charset="0"/>
              </a:rPr>
              <a:t>                } while (S-&gt;wakeup == 0);</a:t>
            </a:r>
          </a:p>
          <a:p>
            <a:r>
              <a:rPr lang="en-CN">
                <a:latin typeface="Courier" pitchFamily="2" charset="0"/>
              </a:rPr>
              <a:t>               </a:t>
            </a:r>
            <a:r>
              <a:rPr lang="en-CN">
                <a:solidFill>
                  <a:schemeClr val="accent1"/>
                </a:solidFill>
                <a:latin typeface="Courier" pitchFamily="2" charset="0"/>
              </a:rPr>
              <a:t> S-&gt;wakeup --;</a:t>
            </a:r>
          </a:p>
          <a:p>
            <a:r>
              <a:rPr lang="en-CN">
                <a:latin typeface="Courier" pitchFamily="2" charset="0"/>
              </a:rPr>
              <a:t>        }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unlock</a:t>
            </a:r>
            <a:r>
              <a:rPr lang="en-CN">
                <a:latin typeface="Courier" pitchFamily="2" charset="0"/>
              </a:rPr>
              <a:t>(S-&gt;sem_lock);</a:t>
            </a:r>
          </a:p>
          <a:p>
            <a:r>
              <a:rPr lang="en-CN">
                <a:latin typeface="Courier" pitchFamily="2" charset="0"/>
              </a:rPr>
              <a:t>}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A10C11-ED43-724E-AEAB-70D37A4F37B8}"/>
              </a:ext>
            </a:extLst>
          </p:cNvPr>
          <p:cNvSpPr/>
          <p:nvPr/>
        </p:nvSpPr>
        <p:spPr>
          <a:xfrm>
            <a:off x="766580" y="1478237"/>
            <a:ext cx="7548861" cy="8845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latin typeface="Courier" pitchFamily="2" charset="0"/>
              </a:rPr>
              <a:t>新增一个变量 </a:t>
            </a:r>
            <a:r>
              <a:rPr lang="en-US" altLang="zh-CN" dirty="0">
                <a:highlight>
                  <a:srgbClr val="FFFF00"/>
                </a:highlight>
                <a:latin typeface="Courier" pitchFamily="2" charset="0"/>
              </a:rPr>
              <a:t>wakeup</a:t>
            </a:r>
            <a:r>
              <a:rPr lang="zh-CN" altLang="en-US" dirty="0">
                <a:latin typeface="Courier" pitchFamily="2" charset="0"/>
              </a:rPr>
              <a:t>：等待时可以唤醒的数量</a:t>
            </a:r>
            <a:endParaRPr lang="en-US" altLang="zh-CN" dirty="0">
              <a:latin typeface="Courier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>
                <a:latin typeface="Courier" pitchFamily="2" charset="0"/>
              </a:rPr>
              <a:t>某一时刻真实的资源数：</a:t>
            </a:r>
            <a:r>
              <a:rPr lang="en-US" altLang="zh-CN" dirty="0">
                <a:latin typeface="Courier" pitchFamily="2" charset="0"/>
              </a:rPr>
              <a:t>value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&lt;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0 ? wakeup : value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wakeup</a:t>
            </a:r>
            <a:endParaRPr lang="en-CN" altLang="zh-CN">
              <a:latin typeface="Courier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21BD09-9785-6840-B87D-18A24B22677F}"/>
              </a:ext>
            </a:extLst>
          </p:cNvPr>
          <p:cNvSpPr/>
          <p:nvPr/>
        </p:nvSpPr>
        <p:spPr>
          <a:xfrm>
            <a:off x="2411760" y="3649588"/>
            <a:ext cx="6390456" cy="7920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4D351-70F5-1546-B80F-37362E9BA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F97FD-DDCC-7F43-8A23-CCA264000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356999-2D3A-A04F-B658-2EBCE07CC4EB}"/>
              </a:ext>
            </a:extLst>
          </p:cNvPr>
          <p:cNvSpPr/>
          <p:nvPr/>
        </p:nvSpPr>
        <p:spPr>
          <a:xfrm>
            <a:off x="770992" y="1108905"/>
            <a:ext cx="76020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介绍一种使用条件变量的实现：</a:t>
            </a:r>
            <a:r>
              <a:rPr lang="zh-CN" altLang="en-US" b="1" dirty="0">
                <a:latin typeface="Courier" pitchFamily="2" charset="0"/>
              </a:rPr>
              <a:t>条件变量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互斥锁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计数器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=</a:t>
            </a:r>
            <a:r>
              <a:rPr lang="zh-CN" altLang="en-US" dirty="0">
                <a:latin typeface="Courier" pitchFamily="2" charset="0"/>
              </a:rPr>
              <a:t> 信号量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47554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-4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0F32BB-D34D-3D46-99A0-6EA0A0669F3F}"/>
              </a:ext>
            </a:extLst>
          </p:cNvPr>
          <p:cNvSpPr/>
          <p:nvPr/>
        </p:nvSpPr>
        <p:spPr>
          <a:xfrm>
            <a:off x="770992" y="1108905"/>
            <a:ext cx="76020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介绍一种使用条件变量的实现：</a:t>
            </a:r>
            <a:r>
              <a:rPr lang="zh-CN" altLang="en-US" b="1" dirty="0">
                <a:latin typeface="Courier" pitchFamily="2" charset="0"/>
              </a:rPr>
              <a:t>条件变量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互斥锁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计数器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=</a:t>
            </a:r>
            <a:r>
              <a:rPr lang="zh-CN" altLang="en-US" dirty="0">
                <a:latin typeface="Courier" pitchFamily="2" charset="0"/>
              </a:rPr>
              <a:t> 信号量</a:t>
            </a:r>
            <a:endParaRPr lang="en-C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AE30F7-20C8-4843-86A9-790264BE84A0}"/>
              </a:ext>
            </a:extLst>
          </p:cNvPr>
          <p:cNvSpPr/>
          <p:nvPr/>
        </p:nvSpPr>
        <p:spPr>
          <a:xfrm>
            <a:off x="689635" y="1478237"/>
            <a:ext cx="7702751" cy="8845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新增一个变量 </a:t>
            </a:r>
            <a:r>
              <a:rPr lang="en-US" altLang="zh-CN" dirty="0">
                <a:solidFill>
                  <a:srgbClr val="000000"/>
                </a:solidFill>
                <a:highlight>
                  <a:srgbClr val="FFFF00"/>
                </a:highlight>
                <a:latin typeface="Courier" pitchFamily="2" charset="0"/>
              </a:rPr>
              <a:t>wakeup</a:t>
            </a: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：等待时可以唤醒的数量</a:t>
            </a:r>
            <a:endParaRPr lang="en-US" altLang="zh-CN" dirty="0">
              <a:solidFill>
                <a:srgbClr val="000000"/>
              </a:solidFill>
              <a:latin typeface="Courier" pitchFamily="2" charset="0"/>
            </a:endParaRPr>
          </a:p>
          <a:p>
            <a:pPr lvl="0" algn="ctr">
              <a:lnSpc>
                <a:spcPct val="150000"/>
              </a:lnSpc>
            </a:pP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某一时刻真实的资源数：</a:t>
            </a:r>
            <a:r>
              <a:rPr lang="en-US" altLang="zh-CN" dirty="0">
                <a:solidFill>
                  <a:srgbClr val="000000"/>
                </a:solidFill>
                <a:latin typeface="Courier" pitchFamily="2" charset="0"/>
              </a:rPr>
              <a:t>value</a:t>
            </a: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Courier" pitchFamily="2" charset="0"/>
              </a:rPr>
              <a:t>&lt;</a:t>
            </a: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Courier" pitchFamily="2" charset="0"/>
              </a:rPr>
              <a:t>0 ? wakeup : value</a:t>
            </a: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Courier" pitchFamily="2" charset="0"/>
              </a:rPr>
              <a:t>+</a:t>
            </a:r>
            <a:r>
              <a:rPr lang="zh-CN" altLang="en-US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Courier" pitchFamily="2" charset="0"/>
              </a:rPr>
              <a:t>wakeup</a:t>
            </a:r>
            <a:endParaRPr lang="en-CN" altLang="zh-CN">
              <a:solidFill>
                <a:srgbClr val="000000"/>
              </a:solidFill>
              <a:latin typeface="Courier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5A78B5-3988-3B44-B666-2F272BC71941}"/>
              </a:ext>
            </a:extLst>
          </p:cNvPr>
          <p:cNvSpPr/>
          <p:nvPr/>
        </p:nvSpPr>
        <p:spPr>
          <a:xfrm>
            <a:off x="1085528" y="2711639"/>
            <a:ext cx="653447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>
                <a:latin typeface="Courier" pitchFamily="2" charset="0"/>
              </a:rPr>
              <a:t>void signal(</a:t>
            </a:r>
            <a:r>
              <a:rPr lang="en-CN" altLang="zh-CN">
                <a:latin typeface="Courier" pitchFamily="2" charset="0"/>
              </a:rPr>
              <a:t>sem_t *S</a:t>
            </a:r>
            <a:r>
              <a:rPr lang="en-CN">
                <a:latin typeface="Courier" pitchFamily="2" charset="0"/>
              </a:rPr>
              <a:t>) {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lock</a:t>
            </a:r>
            <a:r>
              <a:rPr lang="en-CN">
                <a:latin typeface="Courier" pitchFamily="2" charset="0"/>
              </a:rPr>
              <a:t>(S-&gt;sem_lock);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chemeClr val="accent1"/>
                </a:solidFill>
                <a:latin typeface="Courier" pitchFamily="2" charset="0"/>
              </a:rPr>
              <a:t>S-&gt;value ++;</a:t>
            </a:r>
          </a:p>
          <a:p>
            <a:r>
              <a:rPr lang="en-CN">
                <a:latin typeface="Courier" pitchFamily="2" charset="0"/>
              </a:rPr>
              <a:t>        if (S-&gt;value &lt;= 0) {</a:t>
            </a:r>
          </a:p>
          <a:p>
            <a:r>
              <a:rPr lang="en-CN">
                <a:latin typeface="Courier" pitchFamily="2" charset="0"/>
              </a:rPr>
              <a:t>                </a:t>
            </a:r>
            <a:r>
              <a:rPr lang="en-CN">
                <a:solidFill>
                  <a:schemeClr val="accent3"/>
                </a:solidFill>
                <a:latin typeface="Courier" pitchFamily="2" charset="0"/>
              </a:rPr>
              <a:t>S-&gt;wakeup ++;</a:t>
            </a:r>
          </a:p>
          <a:p>
            <a:r>
              <a:rPr lang="en-CN">
                <a:latin typeface="Courier" pitchFamily="2" charset="0"/>
              </a:rPr>
              <a:t>        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cond_signal</a:t>
            </a:r>
            <a:r>
              <a:rPr lang="en-CN">
                <a:latin typeface="Courier" pitchFamily="2" charset="0"/>
              </a:rPr>
              <a:t>(S-&gt;sem_cond);                </a:t>
            </a:r>
          </a:p>
          <a:p>
            <a:r>
              <a:rPr lang="en-CN">
                <a:latin typeface="Courier" pitchFamily="2" charset="0"/>
              </a:rPr>
              <a:t>        }</a:t>
            </a:r>
          </a:p>
          <a:p>
            <a:r>
              <a:rPr lang="en-CN">
                <a:latin typeface="Courier" pitchFamily="2" charset="0"/>
              </a:rPr>
              <a:t>        </a:t>
            </a:r>
            <a:r>
              <a:rPr lang="en-CN">
                <a:solidFill>
                  <a:srgbClr val="FF9300"/>
                </a:solidFill>
                <a:latin typeface="Courier" pitchFamily="2" charset="0"/>
              </a:rPr>
              <a:t>unlock</a:t>
            </a:r>
            <a:r>
              <a:rPr lang="en-CN">
                <a:latin typeface="Courier" pitchFamily="2" charset="0"/>
              </a:rPr>
              <a:t>(S-&gt;sem_lock);</a:t>
            </a:r>
          </a:p>
          <a:p>
            <a:r>
              <a:rPr lang="en-CN">
                <a:latin typeface="Courier" pitchFamily="2" charset="0"/>
              </a:rPr>
              <a:t>}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7AF180-E36C-6B4F-806F-CDE689BD90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38C323-0682-5E49-BBD5-C164BCAC5B82}"/>
              </a:ext>
            </a:extLst>
          </p:cNvPr>
          <p:cNvSpPr/>
          <p:nvPr/>
        </p:nvSpPr>
        <p:spPr>
          <a:xfrm>
            <a:off x="1979712" y="3577580"/>
            <a:ext cx="4968552" cy="114564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A2C606-6730-5443-8517-E1867A764024}"/>
              </a:ext>
            </a:extLst>
          </p:cNvPr>
          <p:cNvSpPr/>
          <p:nvPr/>
        </p:nvSpPr>
        <p:spPr>
          <a:xfrm>
            <a:off x="7406188" y="3819634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latin typeface="Courier" pitchFamily="2" charset="0"/>
              </a:rPr>
              <a:t>有人等待</a:t>
            </a:r>
            <a:endParaRPr lang="en-CN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ED149B9-FF0E-6544-BB43-6E3671EC8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8458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56B2FE-0F6D-AE45-84A2-1AE8FFA3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093786-97DE-3A42-9239-76525887E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E9D722A-1CA4-064C-98AE-6E8C2A6E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15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9AD734-2DA2-5545-8A6B-BD8725366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027" y="228866"/>
            <a:ext cx="5929945" cy="5715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1837DD8-00A4-7F3E-123E-392EC0E5C655}"/>
              </a:ext>
            </a:extLst>
          </p:cNvPr>
          <p:cNvSpPr txBox="1"/>
          <p:nvPr/>
        </p:nvSpPr>
        <p:spPr>
          <a:xfrm>
            <a:off x="7397588" y="3289548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从</a:t>
            </a:r>
            <a:r>
              <a:rPr kumimoji="1" lang="en-US" altLang="zh-CN" dirty="0"/>
              <a:t>value</a:t>
            </a:r>
            <a:r>
              <a:rPr kumimoji="1" lang="zh-CN" altLang="en-US" dirty="0"/>
              <a:t>里扣</a:t>
            </a:r>
          </a:p>
        </p:txBody>
      </p:sp>
    </p:spTree>
    <p:extLst>
      <p:ext uri="{BB962C8B-B14F-4D97-AF65-F5344CB8AC3E}">
        <p14:creationId xmlns:p14="http://schemas.microsoft.com/office/powerpoint/2010/main" val="31381467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信号量的实现</a:t>
            </a:r>
            <a:r>
              <a:rPr lang="en-US" altLang="zh-CN" dirty="0"/>
              <a:t>-4</a:t>
            </a:r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653B2-51DE-4342-9B4C-4D542858C80C}"/>
              </a:ext>
            </a:extLst>
          </p:cNvPr>
          <p:cNvSpPr/>
          <p:nvPr/>
        </p:nvSpPr>
        <p:spPr>
          <a:xfrm>
            <a:off x="341784" y="2485549"/>
            <a:ext cx="5166320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sz="1050">
                <a:latin typeface="Courier" pitchFamily="2" charset="0"/>
              </a:rPr>
              <a:t>void wait(sem_t *S) {</a:t>
            </a:r>
          </a:p>
          <a:p>
            <a:r>
              <a:rPr lang="en-CN" sz="1050">
                <a:latin typeface="Courier" pitchFamily="2" charset="0"/>
              </a:rPr>
              <a:t>        </a:t>
            </a:r>
            <a:r>
              <a:rPr lang="en-CN" sz="1050">
                <a:solidFill>
                  <a:srgbClr val="FF9300"/>
                </a:solidFill>
                <a:latin typeface="Courier" pitchFamily="2" charset="0"/>
              </a:rPr>
              <a:t>lock</a:t>
            </a:r>
            <a:r>
              <a:rPr lang="en-CN" sz="1050">
                <a:latin typeface="Courier" pitchFamily="2" charset="0"/>
              </a:rPr>
              <a:t>(S-&gt;sem_lock);</a:t>
            </a:r>
          </a:p>
          <a:p>
            <a:r>
              <a:rPr lang="en-CN" sz="1050">
                <a:latin typeface="Courier" pitchFamily="2" charset="0"/>
              </a:rPr>
              <a:t>        </a:t>
            </a:r>
            <a:r>
              <a:rPr lang="en-CN" sz="1050">
                <a:solidFill>
                  <a:schemeClr val="accent1"/>
                </a:solidFill>
                <a:latin typeface="Courier" pitchFamily="2" charset="0"/>
              </a:rPr>
              <a:t>S-&gt;value --;</a:t>
            </a:r>
          </a:p>
          <a:p>
            <a:r>
              <a:rPr lang="en-CN" sz="1050">
                <a:solidFill>
                  <a:schemeClr val="accent1"/>
                </a:solidFill>
                <a:latin typeface="Courier" pitchFamily="2" charset="0"/>
              </a:rPr>
              <a:t>	</a:t>
            </a:r>
            <a:r>
              <a:rPr lang="zh-CN" altLang="en-US" sz="1050">
                <a:solidFill>
                  <a:schemeClr val="accent1"/>
                </a:solidFill>
                <a:latin typeface="Courier" pitchFamily="2" charset="0"/>
              </a:rPr>
              <a:t> </a:t>
            </a:r>
            <a:r>
              <a:rPr lang="en-CN" sz="1050">
                <a:latin typeface="Courier" pitchFamily="2" charset="0"/>
              </a:rPr>
              <a:t>if</a:t>
            </a:r>
            <a:r>
              <a:rPr lang="zh-CN" altLang="en-US" sz="1050">
                <a:latin typeface="Courier" pitchFamily="2" charset="0"/>
              </a:rPr>
              <a:t> </a:t>
            </a:r>
            <a:r>
              <a:rPr lang="en-CN" sz="1050">
                <a:latin typeface="Courier" pitchFamily="2" charset="0"/>
              </a:rPr>
              <a:t>(S-&gt;value &lt; 0) {</a:t>
            </a:r>
          </a:p>
          <a:p>
            <a:r>
              <a:rPr lang="en-CN" sz="1050">
                <a:latin typeface="Courier" pitchFamily="2" charset="0"/>
              </a:rPr>
              <a:t>                while (S-&gt;wakeup == 0){</a:t>
            </a:r>
          </a:p>
          <a:p>
            <a:r>
              <a:rPr lang="en-CN" sz="1050">
                <a:latin typeface="Courier" pitchFamily="2" charset="0"/>
              </a:rPr>
              <a:t>                        </a:t>
            </a:r>
            <a:r>
              <a:rPr lang="en-CN" sz="1050">
                <a:solidFill>
                  <a:srgbClr val="FF9300"/>
                </a:solidFill>
                <a:latin typeface="Courier" pitchFamily="2" charset="0"/>
              </a:rPr>
              <a:t>cond_wait</a:t>
            </a:r>
            <a:r>
              <a:rPr lang="en-CN" sz="1050">
                <a:latin typeface="Courier" pitchFamily="2" charset="0"/>
              </a:rPr>
              <a:t>(S-&gt;sem_cond, S-&gt;sem_lock);</a:t>
            </a:r>
          </a:p>
          <a:p>
            <a:r>
              <a:rPr lang="en-CN" sz="1050">
                <a:latin typeface="Courier" pitchFamily="2" charset="0"/>
              </a:rPr>
              <a:t>                }</a:t>
            </a:r>
          </a:p>
          <a:p>
            <a:r>
              <a:rPr lang="en-CN" sz="1050">
                <a:solidFill>
                  <a:schemeClr val="accent1"/>
                </a:solidFill>
                <a:latin typeface="Courier" pitchFamily="2" charset="0"/>
              </a:rPr>
              <a:t>		   S-&gt;wakeup --;</a:t>
            </a:r>
          </a:p>
          <a:p>
            <a:r>
              <a:rPr lang="en-CN" sz="1050">
                <a:latin typeface="Courier" pitchFamily="2" charset="0"/>
              </a:rPr>
              <a:t>        }</a:t>
            </a:r>
          </a:p>
          <a:p>
            <a:r>
              <a:rPr lang="en-CN" sz="1050">
                <a:latin typeface="Courier" pitchFamily="2" charset="0"/>
              </a:rPr>
              <a:t>        </a:t>
            </a:r>
            <a:r>
              <a:rPr lang="en-CN" sz="1050">
                <a:solidFill>
                  <a:srgbClr val="FF9300"/>
                </a:solidFill>
                <a:latin typeface="Courier" pitchFamily="2" charset="0"/>
              </a:rPr>
              <a:t>unlock</a:t>
            </a:r>
            <a:r>
              <a:rPr lang="en-CN" sz="1050">
                <a:latin typeface="Courier" pitchFamily="2" charset="0"/>
              </a:rPr>
              <a:t>(S-&gt;sem_lock);</a:t>
            </a:r>
          </a:p>
          <a:p>
            <a:r>
              <a:rPr lang="en-CN" sz="1050">
                <a:latin typeface="Courier" pitchFamily="2" charset="0"/>
              </a:rPr>
              <a:t>}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A10C11-ED43-724E-AEAB-70D37A4F37B8}"/>
              </a:ext>
            </a:extLst>
          </p:cNvPr>
          <p:cNvSpPr/>
          <p:nvPr/>
        </p:nvSpPr>
        <p:spPr>
          <a:xfrm>
            <a:off x="457200" y="1478237"/>
            <a:ext cx="8167621" cy="8844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Courier" pitchFamily="2" charset="0"/>
              </a:rPr>
              <a:t>v</a:t>
            </a:r>
            <a:r>
              <a:rPr lang="en-CN">
                <a:latin typeface="Courier" pitchFamily="2" charset="0"/>
              </a:rPr>
              <a:t>alue</a:t>
            </a:r>
            <a:r>
              <a:rPr lang="zh-CN" altLang="en-US" dirty="0">
                <a:latin typeface="Courier" pitchFamily="2" charset="0"/>
              </a:rPr>
              <a:t>：</a:t>
            </a:r>
            <a:r>
              <a:rPr lang="zh-CN" altLang="en-CN" dirty="0">
                <a:latin typeface="Courier" pitchFamily="2" charset="0"/>
              </a:rPr>
              <a:t>正数</a:t>
            </a:r>
            <a:r>
              <a:rPr lang="zh-CN" altLang="en-US" dirty="0">
                <a:latin typeface="Courier" pitchFamily="2" charset="0"/>
              </a:rPr>
              <a:t>为信号量，负数为有人等待</a:t>
            </a:r>
            <a:r>
              <a:rPr lang="en-US" altLang="zh-CN" dirty="0">
                <a:latin typeface="Courier" pitchFamily="2" charset="0"/>
              </a:rPr>
              <a:t>	wakeup</a:t>
            </a:r>
            <a:r>
              <a:rPr lang="zh-CN" altLang="en-US" dirty="0">
                <a:latin typeface="Courier" pitchFamily="2" charset="0"/>
              </a:rPr>
              <a:t>：等待时可以唤醒的数量</a:t>
            </a:r>
            <a:endParaRPr lang="en-US" altLang="zh-CN" dirty="0">
              <a:latin typeface="Courier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>
                <a:latin typeface="Courier" pitchFamily="2" charset="0"/>
              </a:rPr>
              <a:t>某一时刻真实的信号量：</a:t>
            </a:r>
            <a:r>
              <a:rPr lang="en-US" altLang="zh-CN" dirty="0">
                <a:latin typeface="Courier" pitchFamily="2" charset="0"/>
              </a:rPr>
              <a:t>value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&gt;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0 ? value : wakeup</a:t>
            </a:r>
            <a:endParaRPr lang="en-CN">
              <a:latin typeface="Courier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0ED014-964F-1C44-82FE-94D4B385EC77}"/>
              </a:ext>
            </a:extLst>
          </p:cNvPr>
          <p:cNvSpPr/>
          <p:nvPr/>
        </p:nvSpPr>
        <p:spPr>
          <a:xfrm>
            <a:off x="4535016" y="2513571"/>
            <a:ext cx="39623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CN">
                <a:solidFill>
                  <a:schemeClr val="accent1"/>
                </a:solidFill>
                <a:latin typeface="Courier" pitchFamily="2" charset="0"/>
              </a:rPr>
              <a:t>思考</a:t>
            </a:r>
            <a:r>
              <a:rPr lang="zh-CN" altLang="en-US">
                <a:solidFill>
                  <a:schemeClr val="accent1"/>
                </a:solidFill>
                <a:latin typeface="Courier" pitchFamily="2" charset="0"/>
              </a:rPr>
              <a:t>：为何要</a:t>
            </a:r>
            <a:r>
              <a:rPr lang="en-US" altLang="zh-CN">
                <a:solidFill>
                  <a:schemeClr val="accent1"/>
                </a:solidFill>
                <a:latin typeface="Courier" pitchFamily="2" charset="0"/>
              </a:rPr>
              <a:t>do while?</a:t>
            </a:r>
            <a:r>
              <a:rPr lang="zh-CN" altLang="en-US">
                <a:solidFill>
                  <a:schemeClr val="accent1"/>
                </a:solidFill>
                <a:latin typeface="Courier" pitchFamily="2" charset="0"/>
              </a:rPr>
              <a:t> 有限等待</a:t>
            </a:r>
            <a:endParaRPr lang="en-CN">
              <a:solidFill>
                <a:schemeClr val="accent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4D351-70F5-1546-B80F-37362E9BA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F97FD-DDCC-7F43-8A23-CCA264000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356999-2D3A-A04F-B658-2EBCE07CC4EB}"/>
              </a:ext>
            </a:extLst>
          </p:cNvPr>
          <p:cNvSpPr/>
          <p:nvPr/>
        </p:nvSpPr>
        <p:spPr>
          <a:xfrm>
            <a:off x="770992" y="1108905"/>
            <a:ext cx="76020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Courier" pitchFamily="2" charset="0"/>
              </a:rPr>
              <a:t>介绍一种使用条件变量的实现：</a:t>
            </a:r>
            <a:r>
              <a:rPr lang="zh-CN" altLang="en-US" b="1" dirty="0">
                <a:latin typeface="Courier" pitchFamily="2" charset="0"/>
              </a:rPr>
              <a:t>条件变量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互斥锁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+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zh-CN" altLang="en-US" b="1" dirty="0">
                <a:latin typeface="Courier" pitchFamily="2" charset="0"/>
              </a:rPr>
              <a:t>计数器</a:t>
            </a:r>
            <a:r>
              <a:rPr lang="zh-CN" altLang="en-US" dirty="0">
                <a:latin typeface="Courier" pitchFamily="2" charset="0"/>
              </a:rPr>
              <a:t> </a:t>
            </a:r>
            <a:r>
              <a:rPr lang="en-US" altLang="zh-CN" dirty="0">
                <a:latin typeface="Courier" pitchFamily="2" charset="0"/>
              </a:rPr>
              <a:t>=</a:t>
            </a:r>
            <a:r>
              <a:rPr lang="zh-CN" altLang="en-US" dirty="0">
                <a:latin typeface="Courier" pitchFamily="2" charset="0"/>
              </a:rPr>
              <a:t> 信号量</a:t>
            </a:r>
            <a:endParaRPr lang="en-CN" dirty="0"/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17D480F0-57FA-E14B-8915-9F84505ED9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390" y="3651768"/>
            <a:ext cx="4556720" cy="170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890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EE3F2F10-06CF-ACDF-B46B-6236B0251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基于</a:t>
            </a:r>
            <a:r>
              <a:rPr lang="en-US" altLang="zh-CN" dirty="0" err="1"/>
              <a:t>inode</a:t>
            </a:r>
            <a:r>
              <a:rPr lang="zh-CN" altLang="en-US" dirty="0"/>
              <a:t>的文件系统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A70EA34-AE56-239D-FDE1-105583849F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6D9038-2074-ED3A-C2C0-F0B2F91CC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4345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文件和文件系统</a:t>
            </a:r>
          </a:p>
        </p:txBody>
      </p:sp>
      <p:sp>
        <p:nvSpPr>
          <p:cNvPr id="6147" name="内容占位符 2"/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3963462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文件是对数据的一种抽象</a:t>
            </a:r>
            <a:endParaRPr lang="en-US" altLang="zh-CN" sz="2400" dirty="0"/>
          </a:p>
          <a:p>
            <a:pPr lvl="1"/>
            <a:r>
              <a:rPr lang="zh-CN" altLang="en-US" sz="2200" dirty="0"/>
              <a:t>文件的定义：</a:t>
            </a:r>
            <a:r>
              <a:rPr lang="zh-CN" altLang="en-US" sz="2000" dirty="0"/>
              <a:t>有</a:t>
            </a:r>
            <a:r>
              <a:rPr lang="zh-CN" altLang="en-US" sz="2000" dirty="0">
                <a:solidFill>
                  <a:schemeClr val="accent1"/>
                </a:solidFill>
              </a:rPr>
              <a:t>名字</a:t>
            </a:r>
            <a:r>
              <a:rPr lang="zh-CN" altLang="en-US" sz="2000" dirty="0"/>
              <a:t>且</a:t>
            </a:r>
            <a:r>
              <a:rPr lang="zh-CN" altLang="en-US" sz="2000" dirty="0">
                <a:solidFill>
                  <a:schemeClr val="accent1"/>
                </a:solidFill>
              </a:rPr>
              <a:t>持久化</a:t>
            </a:r>
            <a:r>
              <a:rPr lang="zh-CN" altLang="en-US" sz="2000" dirty="0"/>
              <a:t>的一段数据</a:t>
            </a:r>
            <a:endParaRPr lang="en-US" altLang="zh-CN" sz="2000" dirty="0"/>
          </a:p>
          <a:p>
            <a:r>
              <a:rPr lang="zh-CN" altLang="en-US" sz="2400" dirty="0"/>
              <a:t>文件系统</a:t>
            </a:r>
            <a:endParaRPr lang="en-US" altLang="zh-CN" sz="2400" dirty="0"/>
          </a:p>
          <a:p>
            <a:pPr lvl="1"/>
            <a:r>
              <a:rPr lang="zh-CN" altLang="en-US" sz="2200" dirty="0"/>
              <a:t>提供了一组操作文件的</a:t>
            </a:r>
            <a:r>
              <a:rPr lang="en-US" altLang="zh-CN" sz="2200" dirty="0"/>
              <a:t>API</a:t>
            </a:r>
          </a:p>
          <a:p>
            <a:pPr lvl="1"/>
            <a:endParaRPr lang="en-US" altLang="zh-CN" sz="2200" dirty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fld id="{EA07DD86-4574-9541-9399-7D7443422F7E}" type="slidenum">
              <a:rPr lang="zh-CN" altLang="en-US" sz="1400" b="0">
                <a:latin typeface="Arial" panose="020B0604020202020204" pitchFamily="34" charset="0"/>
                <a:ea typeface="Adobe 楷体 Std R" charset="0"/>
                <a:cs typeface="Adobe 楷体 Std R" charset="0"/>
              </a:rPr>
              <a:pPr/>
              <a:t>18</a:t>
            </a:fld>
            <a:endParaRPr lang="en-US" altLang="zh-CN" sz="1400" b="0" dirty="0">
              <a:latin typeface="Arial" panose="020B0604020202020204" pitchFamily="34" charset="0"/>
              <a:ea typeface="Adobe 楷体 Std R" charset="0"/>
              <a:cs typeface="Adobe 楷体 Std 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8869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91196C-160F-1104-140E-1AC124E2C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回顾：文件的</a:t>
            </a:r>
            <a:r>
              <a:rPr kumimoji="1" lang="en-US" altLang="zh-CN" dirty="0"/>
              <a:t>open/read/write</a:t>
            </a:r>
            <a:r>
              <a:rPr kumimoji="1" lang="zh-CN" altLang="en-US" dirty="0"/>
              <a:t>操作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045AED-AA43-E463-339D-FDCC779B0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19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B2B2145-1DA2-67A4-AE32-BEB70B93E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50" y="1161504"/>
            <a:ext cx="76835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554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BE39C2-86D1-9B45-B569-48F1570E5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版权声明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5B3383-B219-984C-8D0C-BCF076655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CN" altLang="en-US" sz="2000" b="0" dirty="0"/>
              <a:t>本内容版权归</a:t>
            </a:r>
            <a:r>
              <a:rPr lang="zh-CN" altLang="en-US" sz="2000" dirty="0"/>
              <a:t>上海交通大学并行与分布式系统研究所</a:t>
            </a:r>
            <a:r>
              <a:rPr lang="zh-CN" altLang="en-US" sz="2000" b="0" dirty="0"/>
              <a:t>所有</a:t>
            </a:r>
            <a:endParaRPr lang="en-US" altLang="zh-CN" sz="2000" b="0" dirty="0"/>
          </a:p>
          <a:p>
            <a:r>
              <a:rPr lang="zh-CN" altLang="en-US" sz="2000" b="0" dirty="0"/>
              <a:t>使用者可以将全部或部分本内容免费用于非商业用途</a:t>
            </a:r>
            <a:endParaRPr lang="en-US" altLang="zh-CN" sz="2000" b="0" dirty="0"/>
          </a:p>
          <a:p>
            <a:r>
              <a:rPr lang="zh-CN" altLang="en-US" sz="2000" b="0" dirty="0"/>
              <a:t>使用者在使用全部或部分本内容时请注明来源</a:t>
            </a:r>
            <a:endParaRPr lang="en-US" altLang="zh-CN" sz="2000" b="0" dirty="0"/>
          </a:p>
          <a:p>
            <a:pPr lvl="1"/>
            <a:r>
              <a:rPr lang="zh-CN" altLang="en-US" sz="1600" dirty="0"/>
              <a:t>内容</a:t>
            </a:r>
            <a:r>
              <a:rPr lang="zh-CN" altLang="en-US" sz="1600" b="0" dirty="0"/>
              <a:t>来自</a:t>
            </a:r>
            <a:r>
              <a:rPr lang="zh-CN" altLang="en-US" sz="1600" dirty="0"/>
              <a:t>：上海交通大学并行与分布式系统研究所</a:t>
            </a:r>
            <a:r>
              <a:rPr lang="en-US" altLang="zh-CN" sz="1600" dirty="0"/>
              <a:t>+</a:t>
            </a:r>
            <a:r>
              <a:rPr lang="zh-CN" altLang="en-US" sz="1600" dirty="0"/>
              <a:t>材料名字</a:t>
            </a:r>
            <a:endParaRPr lang="en-US" altLang="zh-CN" sz="1600" b="0" dirty="0"/>
          </a:p>
          <a:p>
            <a:r>
              <a:rPr lang="zh-CN" altLang="en-US" sz="2000" b="0" dirty="0"/>
              <a:t>对于不遵守此声明或者其他违法使用本内容者，将依法保留追究权</a:t>
            </a:r>
            <a:endParaRPr lang="en-US" altLang="zh-CN" sz="2000" b="0" dirty="0"/>
          </a:p>
          <a:p>
            <a:r>
              <a:rPr lang="zh-CN" altLang="en-US" sz="2000" b="0" dirty="0"/>
              <a:t>本内容的发布采用 </a:t>
            </a:r>
            <a:r>
              <a:rPr lang="en-US" altLang="zh-CN" sz="2000" b="0" dirty="0"/>
              <a:t>Creative Commons</a:t>
            </a:r>
            <a:r>
              <a:rPr lang="zh-CN" altLang="en-US" sz="2000" b="0" dirty="0"/>
              <a:t> </a:t>
            </a:r>
            <a:r>
              <a:rPr lang="en-US" altLang="zh-CN" sz="2000" b="0" dirty="0"/>
              <a:t>Attribution</a:t>
            </a:r>
            <a:r>
              <a:rPr lang="zh-CN" altLang="en-US" sz="2000" b="0" dirty="0"/>
              <a:t> </a:t>
            </a:r>
            <a:r>
              <a:rPr lang="en-US" altLang="zh-CN" sz="2000" b="0" dirty="0"/>
              <a:t>4.0</a:t>
            </a:r>
            <a:r>
              <a:rPr lang="zh-CN" altLang="en-US" sz="2000" b="0" dirty="0"/>
              <a:t> </a:t>
            </a:r>
            <a:r>
              <a:rPr lang="en-US" altLang="zh-CN" sz="2000" b="0" dirty="0"/>
              <a:t>License</a:t>
            </a:r>
            <a:endParaRPr lang="en-US" altLang="zh-CN" sz="2400" b="0" dirty="0"/>
          </a:p>
          <a:p>
            <a:pPr lvl="1"/>
            <a:r>
              <a:rPr lang="zh-CN" altLang="en-US" sz="1600" dirty="0"/>
              <a:t>完整文本：</a:t>
            </a:r>
            <a:r>
              <a:rPr lang="en-US" altLang="zh-CN" sz="1600" dirty="0">
                <a:hlinkClick r:id="rId2"/>
              </a:rPr>
              <a:t>https://creativecommons.org/licenses/by/4.0/legalcode</a:t>
            </a:r>
            <a:endParaRPr lang="en-US" altLang="zh-CN" sz="1800" b="0" dirty="0"/>
          </a:p>
          <a:p>
            <a:endParaRPr kumimoji="1" lang="zh-CN" altLang="en-US" sz="2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D6275D-0E58-1C46-BA79-C46B2D55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226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UNIX</a:t>
            </a:r>
            <a:r>
              <a:rPr lang="zh-CN" altLang="en-US" dirty="0"/>
              <a:t>文件系统的</a:t>
            </a:r>
            <a:r>
              <a:rPr lang="en-US" altLang="zh-CN" dirty="0"/>
              <a:t>API</a:t>
            </a:r>
            <a:endParaRPr lang="zh-CN" altLang="en-US" dirty="0"/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OPEN, READ, WRITE, SEEK, CLOSE</a:t>
            </a:r>
          </a:p>
          <a:p>
            <a:r>
              <a:rPr lang="en-US" altLang="zh-CN" sz="2000" dirty="0"/>
              <a:t>FSYNC</a:t>
            </a:r>
          </a:p>
          <a:p>
            <a:r>
              <a:rPr lang="en-US" altLang="zh-CN" sz="2000" dirty="0"/>
              <a:t>STAT, CHMOD, CHOWN</a:t>
            </a:r>
          </a:p>
          <a:p>
            <a:r>
              <a:rPr lang="en-US" altLang="zh-CN" sz="2000" dirty="0"/>
              <a:t>RENAME, LINK, UNLINK, SYMLINK</a:t>
            </a:r>
          </a:p>
          <a:p>
            <a:r>
              <a:rPr lang="en-US" altLang="zh-CN" sz="2000" dirty="0"/>
              <a:t>MKDIR, CHDIR, CHROOT</a:t>
            </a:r>
          </a:p>
          <a:p>
            <a:r>
              <a:rPr lang="en-US" altLang="zh-CN" sz="2000" dirty="0"/>
              <a:t>MOUNT, UNMOUNT</a:t>
            </a:r>
          </a:p>
          <a:p>
            <a:r>
              <a:rPr lang="en-US" altLang="zh-CN" sz="2000" dirty="0"/>
              <a:t>….</a:t>
            </a:r>
            <a:endParaRPr lang="zh-CN" altLang="en-US" sz="2000" dirty="0"/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fld id="{E315FA61-8901-B549-B657-C9EAE3269AB0}" type="slidenum">
              <a:rPr lang="zh-CN" altLang="en-US" sz="1400" b="0">
                <a:latin typeface="Arial" panose="020B0604020202020204" pitchFamily="34" charset="0"/>
                <a:ea typeface="Adobe 楷体 Std R" charset="0"/>
                <a:cs typeface="Adobe 楷体 Std R" charset="0"/>
              </a:rPr>
              <a:pPr/>
              <a:t>20</a:t>
            </a:fld>
            <a:endParaRPr lang="en-US" altLang="zh-CN" sz="1400" b="0" dirty="0">
              <a:latin typeface="Arial" panose="020B0604020202020204" pitchFamily="34" charset="0"/>
              <a:ea typeface="Adobe 楷体 Std R" charset="0"/>
              <a:cs typeface="Adobe 楷体 Std 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6334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文件系统的位置</a:t>
            </a:r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z="1050" smtClean="0"/>
              <a:t>21</a:t>
            </a:fld>
            <a:endParaRPr lang="zh-CN" altLang="en-US" sz="105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FBE5273-25C2-6C47-AA54-F553CE8DC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485" y="1351194"/>
            <a:ext cx="4245723" cy="3903423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6357444" y="1423504"/>
            <a:ext cx="1912703" cy="13393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OPEN("</a:t>
            </a:r>
            <a:r>
              <a:rPr lang="en-US" altLang="zh-CN" sz="1600" dirty="0" err="1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a.txt</a:t>
            </a: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", "</a:t>
            </a:r>
            <a:r>
              <a:rPr lang="en-US" altLang="zh-CN" sz="1600" dirty="0" err="1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rw</a:t>
            </a: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")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READ(…)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WRITE(…)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…</a:t>
            </a:r>
            <a:endParaRPr lang="zh-CN" altLang="en-US" sz="1600" dirty="0">
              <a:latin typeface="Arial" panose="020B0604020202020204" pitchFamily="34" charset="0"/>
              <a:ea typeface="DengXian" charset="0"/>
              <a:cs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357444" y="4369668"/>
            <a:ext cx="2329356" cy="6991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READ(block-</a:t>
            </a:r>
            <a:r>
              <a:rPr lang="en-US" altLang="zh-CN" sz="1600" dirty="0" err="1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addr</a:t>
            </a: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, </a:t>
            </a:r>
            <a:r>
              <a:rPr lang="en-US" altLang="zh-CN" sz="1600" dirty="0" err="1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buf</a:t>
            </a: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WRITE(block-</a:t>
            </a:r>
            <a:r>
              <a:rPr lang="en-US" altLang="zh-CN" sz="1600" dirty="0" err="1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addr</a:t>
            </a: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, </a:t>
            </a:r>
            <a:r>
              <a:rPr lang="en-US" altLang="zh-CN" sz="1600" dirty="0" err="1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buf</a:t>
            </a:r>
            <a:r>
              <a:rPr lang="en-US" altLang="zh-CN" sz="1600" dirty="0">
                <a:latin typeface="Arial" panose="020B0604020202020204" pitchFamily="34" charset="0"/>
                <a:ea typeface="DengXian" charset="0"/>
                <a:cs typeface="Arial" panose="020B0604020202020204" pitchFamily="34" charset="0"/>
              </a:rPr>
              <a:t>)</a:t>
            </a:r>
            <a:endParaRPr lang="zh-CN" altLang="en-US" sz="1600" dirty="0">
              <a:latin typeface="Arial" panose="020B0604020202020204" pitchFamily="34" charset="0"/>
              <a:ea typeface="DengXian" charset="0"/>
              <a:cs typeface="Arial" panose="020B0604020202020204" pitchFamily="34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00657AE-3840-D240-AFE2-9F371BC09CC4}"/>
              </a:ext>
            </a:extLst>
          </p:cNvPr>
          <p:cNvSpPr/>
          <p:nvPr/>
        </p:nvSpPr>
        <p:spPr>
          <a:xfrm>
            <a:off x="251520" y="4580886"/>
            <a:ext cx="1980029" cy="9052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latin typeface="+mn-ea"/>
                <a:cs typeface="Arial" panose="020B0604020202020204" pitchFamily="34" charset="0"/>
              </a:rPr>
              <a:t>存储设备可以被抽象为</a:t>
            </a:r>
            <a:endParaRPr lang="en-US" altLang="zh-CN" sz="1400" dirty="0">
              <a:latin typeface="+mn-ea"/>
              <a:cs typeface="Arial" panose="020B0604020202020204" pitchFamily="34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+mn-ea"/>
                <a:cs typeface="Arial" panose="020B0604020202020204" pitchFamily="34" charset="0"/>
              </a:rPr>
              <a:t>4KB</a:t>
            </a:r>
            <a:r>
              <a:rPr lang="zh-CN" altLang="en-US" sz="1400" dirty="0">
                <a:latin typeface="+mn-ea"/>
                <a:cs typeface="Arial" panose="020B0604020202020204" pitchFamily="34" charset="0"/>
              </a:rPr>
              <a:t>的块组成的数组，</a:t>
            </a:r>
            <a:endParaRPr lang="en-US" altLang="zh-CN" sz="1400" dirty="0">
              <a:latin typeface="+mn-ea"/>
              <a:cs typeface="Arial" panose="020B0604020202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+mn-ea"/>
                <a:cs typeface="Arial" panose="020B0604020202020204" pitchFamily="34" charset="0"/>
              </a:rPr>
              <a:t>以</a:t>
            </a:r>
            <a:r>
              <a:rPr lang="en-US" altLang="zh-CN" sz="1400" dirty="0">
                <a:latin typeface="+mn-ea"/>
                <a:cs typeface="Arial" panose="020B0604020202020204" pitchFamily="34" charset="0"/>
              </a:rPr>
              <a:t>64-bit</a:t>
            </a:r>
            <a:r>
              <a:rPr lang="zh-CN" altLang="en-US" sz="1400" dirty="0">
                <a:latin typeface="+mn-ea"/>
                <a:cs typeface="Arial" panose="020B0604020202020204" pitchFamily="34" charset="0"/>
              </a:rPr>
              <a:t>的块号为索引</a:t>
            </a:r>
          </a:p>
        </p:txBody>
      </p:sp>
    </p:spTree>
    <p:extLst>
      <p:ext uri="{BB962C8B-B14F-4D97-AF65-F5344CB8AC3E}">
        <p14:creationId xmlns:p14="http://schemas.microsoft.com/office/powerpoint/2010/main" val="4308424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inode</a:t>
            </a:r>
            <a:r>
              <a:rPr lang="zh-CN" altLang="en-US" dirty="0"/>
              <a:t>：文件的元数据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288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E2852FC-C57B-6547-B7EE-A419481C7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182" y="3433564"/>
            <a:ext cx="6765636" cy="150090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3009AA3-C0D6-3647-852E-DFFB2FDB2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在</a:t>
            </a:r>
            <a:r>
              <a:rPr kumimoji="1" lang="en-US" altLang="zh-CN" dirty="0"/>
              <a:t>inode</a:t>
            </a:r>
            <a:r>
              <a:rPr kumimoji="1" lang="zh-CN" altLang="en-US" dirty="0"/>
              <a:t>之前：一个简单的文件系统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E51728-7331-7C4D-BF40-F1C4A6CD16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kumimoji="1" lang="zh-CN" altLang="en-US" sz="2000" dirty="0"/>
              <a:t>文件系统的特性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文件数量固定：</a:t>
            </a:r>
            <a:r>
              <a:rPr kumimoji="1" lang="en-US" altLang="zh-CN" sz="1800" dirty="0"/>
              <a:t>10 </a:t>
            </a:r>
            <a:r>
              <a:rPr kumimoji="1" lang="zh-CN" altLang="en-US" sz="1800" dirty="0"/>
              <a:t>个文件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文件名固定：从 “</a:t>
            </a:r>
            <a:r>
              <a:rPr kumimoji="1" lang="en-US" altLang="zh-CN" sz="1800" dirty="0"/>
              <a:t>0”</a:t>
            </a:r>
            <a:r>
              <a:rPr kumimoji="1" lang="zh-CN" altLang="en-US" sz="1800" dirty="0"/>
              <a:t>到“</a:t>
            </a:r>
            <a:r>
              <a:rPr kumimoji="1" lang="en-US" altLang="zh-CN" sz="1800" dirty="0"/>
              <a:t>9”</a:t>
            </a:r>
          </a:p>
          <a:p>
            <a:pPr lvl="1"/>
            <a:r>
              <a:rPr kumimoji="1" lang="zh-CN" altLang="en-US" sz="1800" dirty="0"/>
              <a:t>每个文件的大小固定为 </a:t>
            </a:r>
            <a:r>
              <a:rPr kumimoji="1" lang="en-US" altLang="zh-CN" sz="1800" dirty="0"/>
              <a:t>4 </a:t>
            </a:r>
            <a:r>
              <a:rPr kumimoji="1" lang="en" altLang="zh-CN" sz="1800" dirty="0"/>
              <a:t>KB</a:t>
            </a:r>
          </a:p>
          <a:p>
            <a:pPr lvl="1"/>
            <a:r>
              <a:rPr kumimoji="1" lang="en-US" altLang="zh-CN" sz="1800" dirty="0"/>
              <a:t>10</a:t>
            </a:r>
            <a:r>
              <a:rPr kumimoji="1" lang="zh-CN" altLang="en-US" sz="1800" dirty="0"/>
              <a:t>个文件在磁盘上是连续的</a:t>
            </a:r>
            <a:endParaRPr kumimoji="1" lang="en-US" altLang="zh-CN" sz="1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3993FF-8761-0942-B6F2-18920DCE0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23</a:t>
            </a:fld>
            <a:endParaRPr lang="zh-CN" altLang="en-US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24D43B1B-0898-B043-9E9C-B81016902026}"/>
              </a:ext>
            </a:extLst>
          </p:cNvPr>
          <p:cNvSpPr txBox="1">
            <a:spLocks/>
          </p:cNvSpPr>
          <p:nvPr/>
        </p:nvSpPr>
        <p:spPr>
          <a:xfrm>
            <a:off x="4572000" y="1333501"/>
            <a:ext cx="4536504" cy="37716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Font typeface="Arial" pitchFamily="34" charset="0"/>
              <a:buChar char="•"/>
              <a:defRPr sz="2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742950" indent="-28575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2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 sz="2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»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000" dirty="0"/>
              <a:t>文件系统的操作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文件查找：文件名就是磁盘块号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文件读写：即对相应磁盘块的读写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文件删除：不支持</a:t>
            </a:r>
            <a:endParaRPr kumimoji="1" lang="en-US" altLang="zh-CN" sz="18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DB688C-2FA4-DF48-81E4-482E0B9A5A17}"/>
              </a:ext>
            </a:extLst>
          </p:cNvPr>
          <p:cNvSpPr txBox="1"/>
          <p:nvPr/>
        </p:nvSpPr>
        <p:spPr>
          <a:xfrm>
            <a:off x="539552" y="5124664"/>
            <a:ext cx="80648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1800" dirty="0">
                <a:solidFill>
                  <a:schemeClr val="accent3"/>
                </a:solidFill>
              </a:rPr>
              <a:t>把磁盘抽象为一个大数组，块号就是磁盘的索引，每个块大小为</a:t>
            </a:r>
            <a:r>
              <a:rPr kumimoji="1" lang="en-US" altLang="zh-CN" sz="1800" dirty="0">
                <a:solidFill>
                  <a:schemeClr val="accent3"/>
                </a:solidFill>
              </a:rPr>
              <a:t>4KB</a:t>
            </a:r>
            <a:endParaRPr lang="zh-CN" alt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6484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09AA3-C0D6-3647-852E-DFFB2FDB2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简单文件系统的改进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E51728-7331-7C4D-BF40-F1C4A6CD16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1"/>
            <a:ext cx="8435280" cy="3771636"/>
          </a:xfrm>
        </p:spPr>
        <p:txBody>
          <a:bodyPr>
            <a:noAutofit/>
          </a:bodyPr>
          <a:lstStyle/>
          <a:p>
            <a:r>
              <a:rPr kumimoji="1" lang="zh-CN" altLang="en-US" sz="2000" dirty="0"/>
              <a:t>增加文件的数量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假设使用一个容量为 </a:t>
            </a:r>
            <a:r>
              <a:rPr kumimoji="1" lang="en-US" altLang="zh-CN" sz="1800" dirty="0"/>
              <a:t>1 G</a:t>
            </a:r>
            <a:r>
              <a:rPr kumimoji="1" lang="en" altLang="zh-CN" sz="1800" dirty="0"/>
              <a:t>B </a:t>
            </a:r>
            <a:r>
              <a:rPr kumimoji="1" lang="zh-CN" altLang="en-US" sz="1800" dirty="0"/>
              <a:t>的磁盘，最多保存 </a:t>
            </a:r>
            <a:r>
              <a:rPr kumimoji="1" lang="en-US" altLang="zh-CN" sz="1800" dirty="0"/>
              <a:t>1 G</a:t>
            </a:r>
            <a:r>
              <a:rPr kumimoji="1" lang="en" altLang="zh-CN" sz="1800" dirty="0"/>
              <a:t>B / 4 KB = 256 </a:t>
            </a:r>
            <a:r>
              <a:rPr kumimoji="1" lang="en-US" altLang="zh-CN" sz="1800" dirty="0"/>
              <a:t>K</a:t>
            </a:r>
            <a:r>
              <a:rPr kumimoji="1" lang="zh-CN" altLang="en-US" sz="1800" dirty="0"/>
              <a:t>个文件</a:t>
            </a:r>
            <a:endParaRPr kumimoji="1" lang="en-US" altLang="zh-CN" sz="1800" dirty="0"/>
          </a:p>
          <a:p>
            <a:r>
              <a:rPr kumimoji="1" lang="zh-CN" altLang="en-US" sz="2000" dirty="0"/>
              <a:t>支持文件删除操作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引入文件位图（</a:t>
            </a:r>
            <a:r>
              <a:rPr kumimoji="1" lang="en-US" altLang="zh-CN" sz="1800" dirty="0"/>
              <a:t>bitmap</a:t>
            </a:r>
            <a:r>
              <a:rPr kumimoji="1" lang="zh-CN" altLang="en-US" sz="1800" dirty="0"/>
              <a:t>），大小为</a:t>
            </a:r>
            <a:r>
              <a:rPr kumimoji="1" lang="en-US" altLang="zh-CN" sz="1800" dirty="0"/>
              <a:t>256 × 1024 × 1b =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8 × 4KB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=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32KB</a:t>
            </a:r>
          </a:p>
          <a:p>
            <a:pPr lvl="1"/>
            <a:r>
              <a:rPr kumimoji="1" lang="zh-CN" altLang="en-US" sz="1800" dirty="0"/>
              <a:t>每个</a:t>
            </a:r>
            <a:r>
              <a:rPr kumimoji="1" lang="en-US" altLang="zh-CN" sz="1800" dirty="0"/>
              <a:t>bit</a:t>
            </a:r>
            <a:r>
              <a:rPr kumimoji="1" lang="zh-CN" altLang="en-US" sz="1800" dirty="0"/>
              <a:t>对应一个文件，若</a:t>
            </a:r>
            <a:r>
              <a:rPr kumimoji="1" lang="en-US" altLang="zh-CN" sz="1800" dirty="0"/>
              <a:t>bit</a:t>
            </a:r>
            <a:r>
              <a:rPr kumimoji="1" lang="zh-CN" altLang="en-US" sz="1800" dirty="0"/>
              <a:t>为</a:t>
            </a:r>
            <a:r>
              <a:rPr kumimoji="1" lang="en-US" altLang="zh-CN" sz="1800" dirty="0"/>
              <a:t>0</a:t>
            </a:r>
            <a:r>
              <a:rPr kumimoji="1" lang="zh-CN" altLang="en-US" sz="1800" dirty="0"/>
              <a:t>表示不存在，</a:t>
            </a:r>
            <a:r>
              <a:rPr kumimoji="1" lang="en-US" altLang="zh-CN" sz="1800" dirty="0"/>
              <a:t>bit</a:t>
            </a:r>
            <a:r>
              <a:rPr kumimoji="1" lang="zh-CN" altLang="en-US" sz="1800" dirty="0"/>
              <a:t>为</a:t>
            </a:r>
            <a:r>
              <a:rPr kumimoji="1" lang="en-US" altLang="zh-CN" sz="1800" dirty="0"/>
              <a:t>1</a:t>
            </a:r>
            <a:r>
              <a:rPr kumimoji="1" lang="zh-CN" altLang="en-US" sz="1800" dirty="0"/>
              <a:t>表示存在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删除文件时，将该文件对应的</a:t>
            </a:r>
            <a:r>
              <a:rPr kumimoji="1" lang="en-US" altLang="zh-CN" sz="1800" dirty="0"/>
              <a:t>bit</a:t>
            </a:r>
            <a:r>
              <a:rPr kumimoji="1" lang="zh-CN" altLang="en-US" sz="1800" dirty="0"/>
              <a:t>设置为</a:t>
            </a:r>
            <a:r>
              <a:rPr kumimoji="1" lang="en-US" altLang="zh-CN" sz="1800" dirty="0"/>
              <a:t>0</a:t>
            </a:r>
          </a:p>
          <a:p>
            <a:pPr lvl="1"/>
            <a:endParaRPr kumimoji="1" lang="en-US" altLang="zh-CN" sz="1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3993FF-8761-0942-B6F2-18920DCE0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24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7387807-EC6E-BF43-B59C-D8B9FDD9E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262" y="4019729"/>
            <a:ext cx="6245475" cy="158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8740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9E758E-B41D-5A46-99FE-36FA975B5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简单文件系统的限制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CBB097-41B1-604E-B6DD-9BDDFB052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400" dirty="0"/>
              <a:t>文件大小固定</a:t>
            </a:r>
            <a:endParaRPr kumimoji="1" lang="en-US" altLang="zh-CN" sz="2400" dirty="0"/>
          </a:p>
          <a:p>
            <a:pPr lvl="1"/>
            <a:r>
              <a:rPr kumimoji="1" lang="zh-CN" altLang="en-US" sz="2000" dirty="0"/>
              <a:t>无法支持大于一个磁盘块（</a:t>
            </a:r>
            <a:r>
              <a:rPr kumimoji="1" lang="en-US" altLang="zh-CN" sz="2000" dirty="0"/>
              <a:t>4KB</a:t>
            </a:r>
            <a:r>
              <a:rPr kumimoji="1" lang="zh-CN" altLang="en-US" sz="2000" dirty="0"/>
              <a:t>）的文件</a:t>
            </a:r>
            <a:endParaRPr kumimoji="1" lang="en-US" altLang="zh-CN" sz="2000" dirty="0"/>
          </a:p>
          <a:p>
            <a:pPr lvl="1"/>
            <a:r>
              <a:rPr kumimoji="1" lang="zh-CN" altLang="en-US" sz="2000" dirty="0"/>
              <a:t>文件系统依赖文件数据存储的连续性</a:t>
            </a:r>
            <a:endParaRPr kumimoji="1" lang="en-US" altLang="zh-CN" sz="2000" dirty="0"/>
          </a:p>
          <a:p>
            <a:r>
              <a:rPr kumimoji="1" lang="zh-CN" altLang="en-US" sz="2400" dirty="0"/>
              <a:t>文件名固定</a:t>
            </a:r>
            <a:endParaRPr kumimoji="1" lang="en-US" altLang="zh-CN" sz="2400" dirty="0"/>
          </a:p>
          <a:p>
            <a:pPr lvl="1"/>
            <a:r>
              <a:rPr kumimoji="1" lang="zh-CN" altLang="en-US" sz="2000" dirty="0"/>
              <a:t>只能用磁盘块号来表示文件名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64B9DC-A135-C841-980A-37536233E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3105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EF19D0-E259-274B-84DA-B711046BD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inode</a:t>
            </a:r>
            <a:r>
              <a:rPr kumimoji="1" lang="zh-CN" altLang="en-US" dirty="0"/>
              <a:t>：记录文件多个磁盘块的位置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3389E2-1B5B-2341-AD0A-8FFD754E1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000" dirty="0"/>
              <a:t>引入</a:t>
            </a:r>
            <a:r>
              <a:rPr kumimoji="1" lang="en-US" altLang="zh-CN" sz="2000" dirty="0"/>
              <a:t>inode</a:t>
            </a:r>
            <a:r>
              <a:rPr kumimoji="1" lang="zh-CN" altLang="en-US" sz="2000" dirty="0"/>
              <a:t>：</a:t>
            </a:r>
            <a:r>
              <a:rPr kumimoji="1" lang="en-US" altLang="zh-CN" sz="2000" dirty="0"/>
              <a:t>index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node</a:t>
            </a:r>
          </a:p>
          <a:p>
            <a:pPr lvl="1"/>
            <a:r>
              <a:rPr kumimoji="1" lang="zh-CN" altLang="en-US" sz="1800" dirty="0"/>
              <a:t>记录多个磁盘块号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头部记录文件</a:t>
            </a:r>
            <a:r>
              <a:rPr kumimoji="1" lang="en-US" altLang="zh-CN" sz="1800" dirty="0"/>
              <a:t>size</a:t>
            </a:r>
            <a:r>
              <a:rPr kumimoji="1" lang="zh-CN" altLang="en-US" sz="1800" dirty="0"/>
              <a:t>信息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每个文件对应一个</a:t>
            </a:r>
            <a:r>
              <a:rPr kumimoji="1" lang="en-US" altLang="zh-CN" sz="1800" dirty="0"/>
              <a:t>inode</a:t>
            </a:r>
          </a:p>
          <a:p>
            <a:pPr lvl="1"/>
            <a:r>
              <a:rPr kumimoji="1" lang="zh-CN" altLang="en-US" sz="1800" dirty="0"/>
              <a:t>称为文件</a:t>
            </a:r>
            <a:r>
              <a:rPr kumimoji="1" lang="zh-CN" altLang="en-US" sz="1800" b="1" dirty="0">
                <a:solidFill>
                  <a:schemeClr val="accent1"/>
                </a:solidFill>
              </a:rPr>
              <a:t>元数据</a:t>
            </a:r>
            <a:r>
              <a:rPr kumimoji="1" lang="zh-CN" altLang="en-US" sz="1800" dirty="0"/>
              <a:t>（</a:t>
            </a:r>
            <a:r>
              <a:rPr kumimoji="1" lang="en-US" altLang="zh-CN" sz="1800" dirty="0"/>
              <a:t>Metadata</a:t>
            </a:r>
            <a:r>
              <a:rPr kumimoji="1" lang="zh-CN" altLang="en-US" sz="1800" dirty="0"/>
              <a:t>）</a:t>
            </a:r>
            <a:endParaRPr kumimoji="1" lang="en-US" altLang="zh-CN" sz="1800" dirty="0"/>
          </a:p>
          <a:p>
            <a:r>
              <a:rPr kumimoji="1" lang="zh-CN" altLang="en-US" sz="2000" dirty="0"/>
              <a:t>文件读写操作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给定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和文件内偏移（</a:t>
            </a:r>
            <a:r>
              <a:rPr kumimoji="1" lang="en-US" altLang="zh-CN" sz="1800" dirty="0"/>
              <a:t>offset</a:t>
            </a:r>
            <a:r>
              <a:rPr kumimoji="1" lang="zh-CN" altLang="en-US" sz="1800" dirty="0"/>
              <a:t>）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根据</a:t>
            </a:r>
            <a:r>
              <a:rPr kumimoji="1" lang="en-US" altLang="zh-CN" sz="1800" dirty="0"/>
              <a:t>offset</a:t>
            </a:r>
            <a:r>
              <a:rPr kumimoji="1" lang="zh-CN" altLang="en-US" sz="1800" dirty="0"/>
              <a:t>计算出对应的磁盘块号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若</a:t>
            </a:r>
            <a:r>
              <a:rPr kumimoji="1" lang="en-US" altLang="zh-CN" sz="1800" dirty="0"/>
              <a:t>offset</a:t>
            </a:r>
            <a:r>
              <a:rPr kumimoji="1" lang="zh-CN" altLang="en-US" sz="1800" dirty="0"/>
              <a:t>超出</a:t>
            </a:r>
            <a:r>
              <a:rPr kumimoji="1" lang="en-US" altLang="zh-CN" sz="1800" dirty="0"/>
              <a:t>size</a:t>
            </a:r>
            <a:r>
              <a:rPr kumimoji="1" lang="zh-CN" altLang="en-US" sz="1800" dirty="0"/>
              <a:t>则返回错误</a:t>
            </a:r>
            <a:endParaRPr kumimoji="1" lang="en-US" altLang="zh-CN" sz="1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678F9C-0129-7A49-BA3A-45F872980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26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FD89145-34EE-2646-B466-5076FBC1A01C}"/>
              </a:ext>
            </a:extLst>
          </p:cNvPr>
          <p:cNvSpPr/>
          <p:nvPr/>
        </p:nvSpPr>
        <p:spPr bwMode="auto">
          <a:xfrm>
            <a:off x="6546864" y="2077581"/>
            <a:ext cx="533400" cy="396875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en-US" altLang="zh-CN" sz="1100" dirty="0">
                <a:solidFill>
                  <a:schemeClr val="tx1"/>
                </a:solidFill>
                <a:cs typeface="宋体" charset="0"/>
              </a:rPr>
              <a:t>size</a:t>
            </a:r>
            <a:endParaRPr lang="zh-CN" altLang="en-US" sz="1100" dirty="0">
              <a:solidFill>
                <a:schemeClr val="tx1"/>
              </a:solidFill>
              <a:cs typeface="宋体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FBAB58E-AA9F-304F-B185-5997D3EE41AA}"/>
              </a:ext>
            </a:extLst>
          </p:cNvPr>
          <p:cNvSpPr/>
          <p:nvPr/>
        </p:nvSpPr>
        <p:spPr bwMode="auto">
          <a:xfrm>
            <a:off x="6546864" y="2474455"/>
            <a:ext cx="533400" cy="190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zh-CN" altLang="en-US" sz="1100" dirty="0">
                <a:solidFill>
                  <a:schemeClr val="tx1"/>
                </a:solidFill>
                <a:cs typeface="宋体" charset="0"/>
              </a:rPr>
              <a:t>块号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F08081B-05C9-CF43-8167-C7C848038679}"/>
              </a:ext>
            </a:extLst>
          </p:cNvPr>
          <p:cNvSpPr/>
          <p:nvPr/>
        </p:nvSpPr>
        <p:spPr bwMode="auto">
          <a:xfrm>
            <a:off x="6546864" y="2664955"/>
            <a:ext cx="533400" cy="190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zh-CN" altLang="en-US" sz="1100" dirty="0">
                <a:solidFill>
                  <a:schemeClr val="tx1"/>
                </a:solidFill>
                <a:cs typeface="宋体" charset="0"/>
              </a:rPr>
              <a:t>块号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75B4BC9-454A-2049-8A9E-889F4BECBA39}"/>
              </a:ext>
            </a:extLst>
          </p:cNvPr>
          <p:cNvSpPr/>
          <p:nvPr/>
        </p:nvSpPr>
        <p:spPr bwMode="auto">
          <a:xfrm>
            <a:off x="6546864" y="2847518"/>
            <a:ext cx="533400" cy="190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zh-CN" altLang="en-US" sz="1100" dirty="0">
                <a:solidFill>
                  <a:schemeClr val="tx1"/>
                </a:solidFill>
                <a:cs typeface="宋体" charset="0"/>
              </a:rPr>
              <a:t>块号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8E7F903-450C-A643-85CD-6C6BE348E2FF}"/>
              </a:ext>
            </a:extLst>
          </p:cNvPr>
          <p:cNvSpPr/>
          <p:nvPr/>
        </p:nvSpPr>
        <p:spPr bwMode="auto">
          <a:xfrm>
            <a:off x="6546864" y="3038018"/>
            <a:ext cx="533400" cy="190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zh-CN" altLang="en-US" sz="1100" dirty="0">
                <a:solidFill>
                  <a:schemeClr val="tx1"/>
                </a:solidFill>
                <a:cs typeface="宋体" charset="0"/>
              </a:rPr>
              <a:t>块号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96588EA-86C0-E240-8DC9-3A475A68B3E5}"/>
              </a:ext>
            </a:extLst>
          </p:cNvPr>
          <p:cNvSpPr/>
          <p:nvPr/>
        </p:nvSpPr>
        <p:spPr bwMode="auto">
          <a:xfrm>
            <a:off x="6546864" y="3228518"/>
            <a:ext cx="533400" cy="190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zh-CN" altLang="en-US" sz="1100" dirty="0">
                <a:solidFill>
                  <a:schemeClr val="tx1"/>
                </a:solidFill>
                <a:cs typeface="宋体" charset="0"/>
              </a:rPr>
              <a:t>块号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118D4DE-11A3-CA4A-AC60-8525D3F9575C}"/>
              </a:ext>
            </a:extLst>
          </p:cNvPr>
          <p:cNvSpPr/>
          <p:nvPr/>
        </p:nvSpPr>
        <p:spPr bwMode="auto">
          <a:xfrm>
            <a:off x="6546864" y="3416372"/>
            <a:ext cx="533400" cy="190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zh-CN" altLang="en-US" sz="1100" dirty="0">
                <a:solidFill>
                  <a:schemeClr val="tx1"/>
                </a:solidFill>
                <a:cs typeface="宋体" charset="0"/>
              </a:rPr>
              <a:t>块号</a:t>
            </a:r>
          </a:p>
        </p:txBody>
      </p:sp>
      <p:sp>
        <p:nvSpPr>
          <p:cNvPr id="14" name="左大括号 13">
            <a:extLst>
              <a:ext uri="{FF2B5EF4-FFF2-40B4-BE49-F238E27FC236}">
                <a16:creationId xmlns:a16="http://schemas.microsoft.com/office/drawing/2014/main" id="{1ADBF1FF-59A1-AF4A-83FD-118BC82C049C}"/>
              </a:ext>
            </a:extLst>
          </p:cNvPr>
          <p:cNvSpPr/>
          <p:nvPr/>
        </p:nvSpPr>
        <p:spPr>
          <a:xfrm>
            <a:off x="6333544" y="2077581"/>
            <a:ext cx="144016" cy="1529291"/>
          </a:xfrm>
          <a:prstGeom prst="leftBrace">
            <a:avLst>
              <a:gd name="adj1" fmla="val 84288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11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13ADED3-B29B-A442-BE47-EB79CE3E8FE6}"/>
              </a:ext>
            </a:extLst>
          </p:cNvPr>
          <p:cNvSpPr/>
          <p:nvPr/>
        </p:nvSpPr>
        <p:spPr bwMode="auto">
          <a:xfrm>
            <a:off x="8061736" y="1679257"/>
            <a:ext cx="533400" cy="549010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r>
              <a:rPr lang="zh-CN" altLang="en-US" sz="1200" dirty="0">
                <a:solidFill>
                  <a:schemeClr val="tx1"/>
                </a:solidFill>
                <a:cs typeface="宋体" charset="0"/>
              </a:rPr>
              <a:t>数据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11241EC-90BD-BB4F-B91B-1AE2DD38AFED}"/>
              </a:ext>
            </a:extLst>
          </p:cNvPr>
          <p:cNvSpPr/>
          <p:nvPr/>
        </p:nvSpPr>
        <p:spPr bwMode="auto">
          <a:xfrm>
            <a:off x="8061736" y="2377934"/>
            <a:ext cx="533400" cy="549010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r>
              <a:rPr lang="zh-CN" altLang="en-US" sz="1200" dirty="0">
                <a:solidFill>
                  <a:schemeClr val="tx1"/>
                </a:solidFill>
                <a:cs typeface="宋体" charset="0"/>
              </a:rPr>
              <a:t>数据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2214F37-EEDF-3C4F-85D1-D972BE3B6655}"/>
              </a:ext>
            </a:extLst>
          </p:cNvPr>
          <p:cNvSpPr/>
          <p:nvPr/>
        </p:nvSpPr>
        <p:spPr bwMode="auto">
          <a:xfrm>
            <a:off x="8061736" y="3145484"/>
            <a:ext cx="533400" cy="550333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r>
              <a:rPr lang="zh-CN" altLang="en-US" sz="1200" dirty="0">
                <a:solidFill>
                  <a:schemeClr val="tx1"/>
                </a:solidFill>
                <a:cs typeface="宋体" charset="0"/>
              </a:rPr>
              <a:t>数据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2F1EC2D-2374-724F-BB48-CCCC693442F6}"/>
              </a:ext>
            </a:extLst>
          </p:cNvPr>
          <p:cNvSpPr/>
          <p:nvPr/>
        </p:nvSpPr>
        <p:spPr bwMode="auto">
          <a:xfrm>
            <a:off x="8061736" y="3906697"/>
            <a:ext cx="533400" cy="549010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eaLnBrk="0" hangingPunct="0"/>
            <a:r>
              <a:rPr lang="zh-CN" altLang="en-US" sz="1200" dirty="0">
                <a:solidFill>
                  <a:schemeClr val="tx1"/>
                </a:solidFill>
                <a:cs typeface="宋体" charset="0"/>
              </a:rPr>
              <a:t>数据</a:t>
            </a:r>
          </a:p>
        </p:txBody>
      </p:sp>
      <p:cxnSp>
        <p:nvCxnSpPr>
          <p:cNvPr id="19" name="肘形连接符 110">
            <a:extLst>
              <a:ext uri="{FF2B5EF4-FFF2-40B4-BE49-F238E27FC236}">
                <a16:creationId xmlns:a16="http://schemas.microsoft.com/office/drawing/2014/main" id="{CF49F586-F0A1-8145-BA47-54860EE4638E}"/>
              </a:ext>
            </a:extLst>
          </p:cNvPr>
          <p:cNvCxnSpPr>
            <a:cxnSpLocks noChangeShapeType="1"/>
            <a:stCxn id="11" idx="3"/>
            <a:endCxn id="18" idx="1"/>
          </p:cNvCxnSpPr>
          <p:nvPr/>
        </p:nvCxnSpPr>
        <p:spPr bwMode="auto">
          <a:xfrm>
            <a:off x="7080264" y="3511622"/>
            <a:ext cx="981472" cy="669580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1" name="肘形连接符 110">
            <a:extLst>
              <a:ext uri="{FF2B5EF4-FFF2-40B4-BE49-F238E27FC236}">
                <a16:creationId xmlns:a16="http://schemas.microsoft.com/office/drawing/2014/main" id="{30732D6B-0371-244F-9F43-ADC300D1340B}"/>
              </a:ext>
            </a:extLst>
          </p:cNvPr>
          <p:cNvCxnSpPr>
            <a:cxnSpLocks noChangeShapeType="1"/>
            <a:stCxn id="6" idx="3"/>
            <a:endCxn id="15" idx="1"/>
          </p:cNvCxnSpPr>
          <p:nvPr/>
        </p:nvCxnSpPr>
        <p:spPr bwMode="auto">
          <a:xfrm flipV="1">
            <a:off x="7080264" y="1953762"/>
            <a:ext cx="981472" cy="615943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4" name="肘形连接符 110">
            <a:extLst>
              <a:ext uri="{FF2B5EF4-FFF2-40B4-BE49-F238E27FC236}">
                <a16:creationId xmlns:a16="http://schemas.microsoft.com/office/drawing/2014/main" id="{F22B7DAC-1788-2E40-9FFB-69B8C2ECD5AF}"/>
              </a:ext>
            </a:extLst>
          </p:cNvPr>
          <p:cNvCxnSpPr>
            <a:cxnSpLocks noChangeShapeType="1"/>
            <a:stCxn id="7" idx="3"/>
            <a:endCxn id="16" idx="1"/>
          </p:cNvCxnSpPr>
          <p:nvPr/>
        </p:nvCxnSpPr>
        <p:spPr bwMode="auto">
          <a:xfrm flipV="1">
            <a:off x="7080264" y="2652439"/>
            <a:ext cx="981472" cy="107766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7" name="肘形连接符 110">
            <a:extLst>
              <a:ext uri="{FF2B5EF4-FFF2-40B4-BE49-F238E27FC236}">
                <a16:creationId xmlns:a16="http://schemas.microsoft.com/office/drawing/2014/main" id="{ED59072C-72EE-C845-9E0C-DEF37A3144E8}"/>
              </a:ext>
            </a:extLst>
          </p:cNvPr>
          <p:cNvCxnSpPr>
            <a:cxnSpLocks noChangeShapeType="1"/>
            <a:stCxn id="10" idx="3"/>
            <a:endCxn id="17" idx="1"/>
          </p:cNvCxnSpPr>
          <p:nvPr/>
        </p:nvCxnSpPr>
        <p:spPr bwMode="auto">
          <a:xfrm>
            <a:off x="7080264" y="3323768"/>
            <a:ext cx="981472" cy="96883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8283E575-F5BD-4446-9DEA-AC6C47AEFBEA}"/>
              </a:ext>
            </a:extLst>
          </p:cNvPr>
          <p:cNvSpPr txBox="1"/>
          <p:nvPr/>
        </p:nvSpPr>
        <p:spPr>
          <a:xfrm>
            <a:off x="7944948" y="2787764"/>
            <a:ext cx="7669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/>
              <a:t>...</a:t>
            </a:r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A06473B-0E0C-3743-9C35-FC33421485D3}"/>
              </a:ext>
            </a:extLst>
          </p:cNvPr>
          <p:cNvSpPr txBox="1"/>
          <p:nvPr/>
        </p:nvSpPr>
        <p:spPr>
          <a:xfrm>
            <a:off x="5508104" y="2646719"/>
            <a:ext cx="9153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/>
              <a:t>inode</a:t>
            </a:r>
            <a:endParaRPr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1104272-47BD-E847-9E98-61707F7FC713}"/>
              </a:ext>
            </a:extLst>
          </p:cNvPr>
          <p:cNvSpPr txBox="1"/>
          <p:nvPr/>
        </p:nvSpPr>
        <p:spPr>
          <a:xfrm>
            <a:off x="5004048" y="4576400"/>
            <a:ext cx="3995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zh-CN" altLang="en-US" dirty="0">
                <a:solidFill>
                  <a:schemeClr val="accent3"/>
                </a:solidFill>
              </a:rPr>
              <a:t>最简</a:t>
            </a:r>
            <a:r>
              <a:rPr kumimoji="1" lang="en-US" altLang="zh-CN" dirty="0">
                <a:solidFill>
                  <a:schemeClr val="accent3"/>
                </a:solidFill>
              </a:rPr>
              <a:t>inode</a:t>
            </a:r>
            <a:r>
              <a:rPr kumimoji="1" lang="zh-CN" altLang="en-US" dirty="0">
                <a:solidFill>
                  <a:schemeClr val="accent3"/>
                </a:solidFill>
              </a:rPr>
              <a:t>，接下来进一步扩展</a:t>
            </a:r>
          </a:p>
        </p:txBody>
      </p:sp>
    </p:spTree>
    <p:extLst>
      <p:ext uri="{BB962C8B-B14F-4D97-AF65-F5344CB8AC3E}">
        <p14:creationId xmlns:p14="http://schemas.microsoft.com/office/powerpoint/2010/main" val="5428730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EF19D0-E259-274B-84DA-B711046BD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inode</a:t>
            </a:r>
            <a:r>
              <a:rPr kumimoji="1" lang="zh-CN" altLang="en-US" dirty="0"/>
              <a:t>文件系统的存储布局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678F9C-0129-7A49-BA3A-45F872980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27</a:t>
            </a:fld>
            <a:endParaRPr lang="zh-CN" altLang="en-US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27A1C22B-B6CD-6F48-A4BE-5E047B465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" y="1185257"/>
            <a:ext cx="7432040" cy="431673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5C38673-626C-DDA1-5F82-7A739BF5081C}"/>
              </a:ext>
            </a:extLst>
          </p:cNvPr>
          <p:cNvSpPr txBox="1"/>
          <p:nvPr/>
        </p:nvSpPr>
        <p:spPr>
          <a:xfrm>
            <a:off x="0" y="3721596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关于元数据</a:t>
            </a:r>
            <a:endParaRPr kumimoji="1" lang="en-US" altLang="zh-CN" dirty="0"/>
          </a:p>
          <a:p>
            <a:r>
              <a:rPr kumimoji="1" lang="zh-CN" altLang="en-US" dirty="0"/>
              <a:t>的元数据</a:t>
            </a:r>
          </a:p>
        </p:txBody>
      </p:sp>
    </p:spTree>
    <p:extLst>
      <p:ext uri="{BB962C8B-B14F-4D97-AF65-F5344CB8AC3E}">
        <p14:creationId xmlns:p14="http://schemas.microsoft.com/office/powerpoint/2010/main" val="37067142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27A1C22B-B6CD-6F48-A4BE-5E047B465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026" y="1201316"/>
            <a:ext cx="4395478" cy="255301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CEF19D0-E259-274B-84DA-B711046BD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inode</a:t>
            </a:r>
            <a:r>
              <a:rPr kumimoji="1" lang="zh-CN" altLang="en-US" dirty="0"/>
              <a:t>文件系统的存储布局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678F9C-0129-7A49-BA3A-45F872980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28</a:t>
            </a:fld>
            <a:endParaRPr lang="zh-CN" altLang="en-US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10E6CA3B-4653-1B4B-9D37-823476A05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3771636"/>
          </a:xfrm>
        </p:spPr>
        <p:txBody>
          <a:bodyPr>
            <a:normAutofit/>
          </a:bodyPr>
          <a:lstStyle/>
          <a:p>
            <a:r>
              <a:rPr kumimoji="1" lang="en-US" altLang="zh-CN" sz="2000" dirty="0"/>
              <a:t>inode</a:t>
            </a:r>
            <a:r>
              <a:rPr kumimoji="1" lang="zh-CN" altLang="en-US" sz="2000" dirty="0"/>
              <a:t>表：记录所有</a:t>
            </a:r>
            <a:r>
              <a:rPr kumimoji="1" lang="en-US" altLang="zh-CN" sz="2000" dirty="0"/>
              <a:t>inode</a:t>
            </a:r>
          </a:p>
          <a:p>
            <a:pPr lvl="1"/>
            <a:r>
              <a:rPr kumimoji="1" lang="zh-CN" altLang="en-US" sz="1800" dirty="0"/>
              <a:t>可以看成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的大数组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每个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使用作为索引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此时，</a:t>
            </a:r>
            <a:r>
              <a:rPr kumimoji="1" lang="en-US" altLang="zh-CN" sz="1800" dirty="0">
                <a:solidFill>
                  <a:srgbClr val="FF0000"/>
                </a:solidFill>
              </a:rPr>
              <a:t>inode</a:t>
            </a:r>
            <a:r>
              <a:rPr kumimoji="1" lang="zh-CN" altLang="en-US" sz="1800" dirty="0">
                <a:solidFill>
                  <a:srgbClr val="FF0000"/>
                </a:solidFill>
              </a:rPr>
              <a:t>号即为文件名</a:t>
            </a:r>
            <a:endParaRPr kumimoji="1" lang="en-US" altLang="zh-CN" sz="1800" dirty="0">
              <a:solidFill>
                <a:srgbClr val="FF0000"/>
              </a:solidFill>
            </a:endParaRPr>
          </a:p>
          <a:p>
            <a:r>
              <a:rPr kumimoji="1" lang="en-US" altLang="zh-CN" sz="2000" dirty="0"/>
              <a:t>inode</a:t>
            </a:r>
            <a:r>
              <a:rPr kumimoji="1" lang="zh-CN" altLang="en-US" sz="2000" dirty="0"/>
              <a:t>分配信息（位图）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记录哪些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已分配，哪些空闲</a:t>
            </a:r>
            <a:endParaRPr kumimoji="1" lang="en-US" altLang="zh-CN" sz="1800" dirty="0"/>
          </a:p>
          <a:p>
            <a:r>
              <a:rPr kumimoji="1" lang="zh-CN" altLang="en-US" sz="2000" dirty="0"/>
              <a:t>超级块：</a:t>
            </a:r>
            <a:r>
              <a:rPr kumimoji="1" lang="en-US" altLang="zh-CN" sz="2000" dirty="0"/>
              <a:t>Super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Block</a:t>
            </a:r>
          </a:p>
          <a:p>
            <a:pPr lvl="1"/>
            <a:r>
              <a:rPr kumimoji="1" lang="zh-CN" altLang="en-US" sz="1800" dirty="0"/>
              <a:t>记录磁盘块的大小、其他信息的起始磁盘块位置，等等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是整个文件系统的元数据</a:t>
            </a:r>
            <a:endParaRPr kumimoji="1" lang="en-US" altLang="zh-CN" sz="18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50135EF-4428-7945-9887-A6AE65EC4CCD}"/>
              </a:ext>
            </a:extLst>
          </p:cNvPr>
          <p:cNvSpPr/>
          <p:nvPr/>
        </p:nvSpPr>
        <p:spPr>
          <a:xfrm>
            <a:off x="5004048" y="2569468"/>
            <a:ext cx="288032" cy="5040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6847EAF-3DBD-9C4B-A161-2F7EB7533F9F}"/>
              </a:ext>
            </a:extLst>
          </p:cNvPr>
          <p:cNvSpPr/>
          <p:nvPr/>
        </p:nvSpPr>
        <p:spPr>
          <a:xfrm>
            <a:off x="5940152" y="2569468"/>
            <a:ext cx="576064" cy="5040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B21B8C4-9FFA-944D-B160-1760842826F1}"/>
              </a:ext>
            </a:extLst>
          </p:cNvPr>
          <p:cNvSpPr/>
          <p:nvPr/>
        </p:nvSpPr>
        <p:spPr>
          <a:xfrm>
            <a:off x="6553200" y="2569468"/>
            <a:ext cx="899120" cy="5040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11147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27A1C22B-B6CD-6F48-A4BE-5E047B465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112" y="74345"/>
            <a:ext cx="3632626" cy="210992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CEF19D0-E259-274B-84DA-B711046BD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inode</a:t>
            </a:r>
            <a:r>
              <a:rPr kumimoji="1" lang="zh-CN" altLang="en-US" dirty="0"/>
              <a:t>文件系统的基本操作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678F9C-0129-7A49-BA3A-45F872980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29</a:t>
            </a:fld>
            <a:endParaRPr lang="zh-CN" altLang="en-US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10E6CA3B-4653-1B4B-9D37-823476A05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0"/>
            <a:ext cx="7499176" cy="4152633"/>
          </a:xfrm>
        </p:spPr>
        <p:txBody>
          <a:bodyPr>
            <a:normAutofit/>
          </a:bodyPr>
          <a:lstStyle/>
          <a:p>
            <a:r>
              <a:rPr kumimoji="1" lang="zh-CN" altLang="en-US" sz="2000" dirty="0"/>
              <a:t>加载文件系统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首先读取超级块，然后找到其他信息</a:t>
            </a:r>
            <a:endParaRPr kumimoji="1" lang="en-US" altLang="zh-CN" sz="1800" dirty="0"/>
          </a:p>
          <a:p>
            <a:r>
              <a:rPr kumimoji="1" lang="zh-CN" altLang="en-US" sz="2000" dirty="0"/>
              <a:t>创建新文件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根据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分配信息找到空闲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，</a:t>
            </a:r>
            <a:r>
              <a:rPr kumimoji="1" lang="zh-CN" altLang="en-US" sz="1800" dirty="0">
                <a:highlight>
                  <a:srgbClr val="FFFF00"/>
                </a:highlight>
              </a:rPr>
              <a:t>将</a:t>
            </a:r>
            <a:r>
              <a:rPr kumimoji="1" lang="en-US" altLang="zh-CN" sz="1800" dirty="0">
                <a:highlight>
                  <a:srgbClr val="FFFF00"/>
                </a:highlight>
              </a:rPr>
              <a:t>inode</a:t>
            </a:r>
            <a:r>
              <a:rPr kumimoji="1" lang="zh-CN" altLang="en-US" sz="1800" dirty="0">
                <a:highlight>
                  <a:srgbClr val="FFFF00"/>
                </a:highlight>
              </a:rPr>
              <a:t>对应的</a:t>
            </a:r>
            <a:r>
              <a:rPr kumimoji="1" lang="en-US" altLang="zh-CN" sz="1800" dirty="0">
                <a:highlight>
                  <a:srgbClr val="FFFF00"/>
                </a:highlight>
              </a:rPr>
              <a:t>bit</a:t>
            </a:r>
            <a:r>
              <a:rPr kumimoji="1" lang="zh-CN" altLang="en-US" sz="1800" dirty="0">
                <a:highlight>
                  <a:srgbClr val="FFFF00"/>
                </a:highlight>
              </a:rPr>
              <a:t>设置为</a:t>
            </a:r>
            <a:r>
              <a:rPr kumimoji="1" lang="en-US" altLang="zh-CN" sz="1800" dirty="0">
                <a:highlight>
                  <a:srgbClr val="FFFF00"/>
                </a:highlight>
              </a:rPr>
              <a:t>1</a:t>
            </a:r>
          </a:p>
          <a:p>
            <a:pPr lvl="1"/>
            <a:r>
              <a:rPr kumimoji="1" lang="zh-CN" altLang="en-US" sz="1800" dirty="0"/>
              <a:t>返回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在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表中的索引，作为文件名</a:t>
            </a:r>
            <a:endParaRPr kumimoji="1" lang="en-US" altLang="zh-CN" sz="1800" dirty="0"/>
          </a:p>
          <a:p>
            <a:r>
              <a:rPr kumimoji="1" lang="zh-CN" altLang="en-US" sz="2000" dirty="0"/>
              <a:t>查找文件（根据</a:t>
            </a:r>
            <a:r>
              <a:rPr kumimoji="1" lang="en-US" altLang="zh-CN" sz="2000" dirty="0"/>
              <a:t>inode</a:t>
            </a:r>
            <a:r>
              <a:rPr kumimoji="1" lang="zh-CN" altLang="en-US" sz="2000" dirty="0"/>
              <a:t>号）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在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表中根据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号定位该</a:t>
            </a:r>
            <a:r>
              <a:rPr kumimoji="1" lang="en-US" altLang="zh-CN" sz="1800" dirty="0"/>
              <a:t>inode</a:t>
            </a:r>
          </a:p>
          <a:p>
            <a:r>
              <a:rPr kumimoji="1" lang="zh-CN" altLang="en-US" sz="2000" dirty="0"/>
              <a:t>删除文件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在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分配表中，将该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对应的</a:t>
            </a:r>
            <a:r>
              <a:rPr kumimoji="1" lang="en-US" altLang="zh-CN" sz="1800" dirty="0"/>
              <a:t>bit</a:t>
            </a:r>
            <a:r>
              <a:rPr kumimoji="1" lang="zh-CN" altLang="en-US" sz="1800" dirty="0"/>
              <a:t>设置为</a:t>
            </a:r>
            <a:r>
              <a:rPr kumimoji="1" lang="en-US" altLang="zh-CN" sz="18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135012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C8833-68B6-AA4B-B635-1C1182A8A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回顾：四个</a:t>
            </a:r>
            <a:r>
              <a:rPr lang="en-CN"/>
              <a:t>场景与同步原语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379435-AB77-C143-8EC6-FB05A5C74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1DC1E-4978-E24E-A21B-66BBA268E1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2F51252-50C5-1E49-BDC2-E54FAA0FF686}"/>
              </a:ext>
            </a:extLst>
          </p:cNvPr>
          <p:cNvGraphicFramePr>
            <a:graphicFrameLocks noGrp="1"/>
          </p:cNvGraphicFramePr>
          <p:nvPr/>
        </p:nvGraphicFramePr>
        <p:xfrm>
          <a:off x="534379" y="1129308"/>
          <a:ext cx="8075241" cy="3737121"/>
        </p:xfrm>
        <a:graphic>
          <a:graphicData uri="http://schemas.openxmlformats.org/drawingml/2006/table">
            <a:tbl>
              <a:tblPr firstRow="1">
                <a:tableStyleId>{6E25E649-3F16-4E02-A733-19D2CDBF48F0}</a:tableStyleId>
              </a:tblPr>
              <a:tblGrid>
                <a:gridCol w="2691747">
                  <a:extLst>
                    <a:ext uri="{9D8B030D-6E8A-4147-A177-3AD203B41FA5}">
                      <a16:colId xmlns:a16="http://schemas.microsoft.com/office/drawing/2014/main" val="3432491353"/>
                    </a:ext>
                  </a:extLst>
                </a:gridCol>
                <a:gridCol w="2691747">
                  <a:extLst>
                    <a:ext uri="{9D8B030D-6E8A-4147-A177-3AD203B41FA5}">
                      <a16:colId xmlns:a16="http://schemas.microsoft.com/office/drawing/2014/main" val="2333092894"/>
                    </a:ext>
                  </a:extLst>
                </a:gridCol>
                <a:gridCol w="2691747">
                  <a:extLst>
                    <a:ext uri="{9D8B030D-6E8A-4147-A177-3AD203B41FA5}">
                      <a16:colId xmlns:a16="http://schemas.microsoft.com/office/drawing/2014/main" val="629810277"/>
                    </a:ext>
                  </a:extLst>
                </a:gridCol>
              </a:tblGrid>
              <a:tr h="61926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>
                          <a:effectLst/>
                        </a:rPr>
                        <a:t>同步原语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>
                          <a:effectLst/>
                        </a:rPr>
                        <a:t>描述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>
                          <a:effectLst/>
                        </a:rPr>
                        <a:t>使用场景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1020337"/>
                  </a:ext>
                </a:extLst>
              </a:tr>
              <a:tr h="61926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>
                          <a:solidFill>
                            <a:srgbClr val="000000"/>
                          </a:solidFill>
                          <a:effectLst/>
                        </a:rPr>
                        <a:t>互斥锁</a:t>
                      </a:r>
                      <a:endParaRPr lang="zh-CN" altLang="en-US" sz="1800" b="1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保证对共享资源</a:t>
                      </a:r>
                      <a:br>
                        <a:rPr lang="en-US" altLang="zh-CN" sz="1600" b="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的</a:t>
                      </a:r>
                      <a:r>
                        <a:rPr lang="zh-CN" altLang="en-US" sz="1600" b="1">
                          <a:solidFill>
                            <a:srgbClr val="000000"/>
                          </a:solidFill>
                          <a:effectLst/>
                        </a:rPr>
                        <a:t>互斥访问</a:t>
                      </a:r>
                      <a:endParaRPr lang="zh-CN" altLang="en-US" sz="1600" b="1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600" b="1">
                          <a:solidFill>
                            <a:srgbClr val="000000"/>
                          </a:solidFill>
                          <a:effectLst/>
                        </a:rPr>
                        <a:t>场景一</a:t>
                      </a:r>
                      <a:br>
                        <a:rPr lang="en-US" altLang="zh-CN" sz="1600" b="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共享资源互斥访问</a:t>
                      </a:r>
                      <a:endParaRPr lang="zh-CN" altLang="en-US" sz="160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9386392"/>
                  </a:ext>
                </a:extLst>
              </a:tr>
              <a:tr h="61926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>
                          <a:solidFill>
                            <a:srgbClr val="000000"/>
                          </a:solidFill>
                          <a:effectLst/>
                        </a:rPr>
                        <a:t>读写锁</a:t>
                      </a:r>
                      <a:endParaRPr lang="zh-CN" altLang="en-US" sz="1800" b="1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允许读者线程</a:t>
                      </a:r>
                      <a:br>
                        <a:rPr lang="en-US" altLang="zh-CN" sz="1600" b="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lang="zh-CN" altLang="en-US" sz="1600" b="1">
                          <a:solidFill>
                            <a:srgbClr val="000000"/>
                          </a:solidFill>
                          <a:effectLst/>
                        </a:rPr>
                        <a:t>并发读取</a:t>
                      </a: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共享资源</a:t>
                      </a:r>
                      <a:endParaRPr lang="zh-CN" altLang="en-US" sz="160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600" b="1">
                          <a:solidFill>
                            <a:srgbClr val="000000"/>
                          </a:solidFill>
                          <a:effectLst/>
                        </a:rPr>
                        <a:t>衍生场景一</a:t>
                      </a:r>
                      <a:br>
                        <a:rPr lang="en-US" altLang="zh-CN" sz="1600" b="1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读写场景并发读取</a:t>
                      </a:r>
                      <a:endParaRPr lang="zh-CN" altLang="en-US" sz="160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211154"/>
                  </a:ext>
                </a:extLst>
              </a:tr>
              <a:tr h="61926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>
                          <a:solidFill>
                            <a:srgbClr val="000000"/>
                          </a:solidFill>
                          <a:effectLst/>
                        </a:rPr>
                        <a:t>条件变量</a:t>
                      </a:r>
                      <a:endParaRPr lang="zh-CN" altLang="en-US" sz="1800" b="1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提供线程</a:t>
                      </a:r>
                      <a:r>
                        <a:rPr lang="zh-CN" altLang="en-US" sz="1600" b="1">
                          <a:solidFill>
                            <a:srgbClr val="000000"/>
                          </a:solidFill>
                          <a:effectLst/>
                        </a:rPr>
                        <a:t>睡眠</a:t>
                      </a:r>
                      <a:br>
                        <a:rPr lang="en-US" altLang="zh-CN" sz="1600" b="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与</a:t>
                      </a:r>
                      <a:r>
                        <a:rPr lang="zh-CN" altLang="en-US" sz="1600" b="1">
                          <a:solidFill>
                            <a:srgbClr val="000000"/>
                          </a:solidFill>
                          <a:effectLst/>
                        </a:rPr>
                        <a:t>唤醒</a:t>
                      </a: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机制</a:t>
                      </a:r>
                      <a:endParaRPr lang="zh-CN" altLang="en-US" sz="160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600" b="1">
                          <a:solidFill>
                            <a:srgbClr val="000000"/>
                          </a:solidFill>
                          <a:effectLst/>
                        </a:rPr>
                        <a:t>场景二</a:t>
                      </a:r>
                      <a:br>
                        <a:rPr lang="en-US" altLang="zh-CN" sz="1600" b="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条件等待与唤醒</a:t>
                      </a:r>
                      <a:endParaRPr lang="zh-CN" altLang="en-US" sz="160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681732"/>
                  </a:ext>
                </a:extLst>
              </a:tr>
              <a:tr h="61926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>
                          <a:solidFill>
                            <a:srgbClr val="000000"/>
                          </a:solidFill>
                          <a:effectLst/>
                        </a:rPr>
                        <a:t>信号量</a:t>
                      </a:r>
                      <a:endParaRPr lang="zh-CN" altLang="en-US" sz="1800" b="1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协调</a:t>
                      </a:r>
                      <a:r>
                        <a:rPr lang="zh-CN" altLang="en-US" sz="1600" b="1">
                          <a:solidFill>
                            <a:srgbClr val="000000"/>
                          </a:solidFill>
                          <a:effectLst/>
                        </a:rPr>
                        <a:t>有限数量</a:t>
                      </a: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资源</a:t>
                      </a:r>
                      <a:br>
                        <a:rPr lang="en-US" altLang="zh-CN" sz="1600" b="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的消耗与释放</a:t>
                      </a:r>
                      <a:endParaRPr lang="zh-CN" altLang="en-US" sz="160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600" b="1">
                          <a:solidFill>
                            <a:srgbClr val="000000"/>
                          </a:solidFill>
                          <a:effectLst/>
                        </a:rPr>
                        <a:t>场景三</a:t>
                      </a:r>
                      <a:br>
                        <a:rPr lang="en-US" altLang="zh-CN" sz="1600" b="1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lang="zh-CN" altLang="en-US" sz="1600" b="0">
                          <a:solidFill>
                            <a:srgbClr val="000000"/>
                          </a:solidFill>
                          <a:effectLst/>
                        </a:rPr>
                        <a:t>多资源协调管理</a:t>
                      </a:r>
                      <a:endParaRPr lang="zh-CN" altLang="en-US" sz="160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5001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0220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54EDC0-7066-804F-9EAC-8DC87A6EB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单级</a:t>
            </a:r>
            <a:r>
              <a:rPr kumimoji="1" lang="en-US" altLang="zh-CN" dirty="0"/>
              <a:t>inode</a:t>
            </a:r>
            <a:r>
              <a:rPr kumimoji="1" lang="zh-CN" altLang="en-US" dirty="0"/>
              <a:t>过大的问题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3FA5FE-B197-AB44-B729-802D1655D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400" dirty="0"/>
              <a:t>一个</a:t>
            </a:r>
            <a:r>
              <a:rPr kumimoji="1" lang="en-US" altLang="zh-CN" sz="2400" dirty="0"/>
              <a:t>4GB</a:t>
            </a:r>
            <a:r>
              <a:rPr kumimoji="1" lang="zh-CN" altLang="en-US" sz="2400" dirty="0"/>
              <a:t>的文件，对应</a:t>
            </a:r>
            <a:r>
              <a:rPr kumimoji="1" lang="en-US" altLang="zh-CN" sz="2400" dirty="0"/>
              <a:t>inode</a:t>
            </a:r>
            <a:r>
              <a:rPr kumimoji="1" lang="zh-CN" altLang="en-US" sz="2400" dirty="0"/>
              <a:t>有多大？</a:t>
            </a:r>
            <a:endParaRPr kumimoji="1" lang="en-US" altLang="zh-CN" sz="2400" dirty="0"/>
          </a:p>
          <a:p>
            <a:pPr lvl="1"/>
            <a:r>
              <a:rPr kumimoji="1" lang="zh-CN" altLang="en-US" sz="2000" dirty="0"/>
              <a:t>假设磁盘块号（块指针）为</a:t>
            </a:r>
            <a:r>
              <a:rPr kumimoji="1" lang="en-US" altLang="zh-CN" sz="2000" dirty="0"/>
              <a:t>8-Byte</a:t>
            </a:r>
            <a:r>
              <a:rPr kumimoji="1" lang="zh-CN" altLang="en-US" sz="2000" dirty="0"/>
              <a:t>（</a:t>
            </a:r>
            <a:r>
              <a:rPr kumimoji="1" lang="en-US" altLang="zh-CN" sz="2000" dirty="0"/>
              <a:t>64-bit</a:t>
            </a:r>
            <a:r>
              <a:rPr kumimoji="1" lang="zh-CN" altLang="en-US" sz="2000" dirty="0"/>
              <a:t>）</a:t>
            </a:r>
            <a:endParaRPr kumimoji="1" lang="en-US" altLang="zh-CN" sz="2000" dirty="0"/>
          </a:p>
          <a:p>
            <a:pPr lvl="1"/>
            <a:r>
              <a:rPr kumimoji="1" lang="en-US" altLang="zh-CN" sz="2000" dirty="0"/>
              <a:t>inode</a:t>
            </a:r>
            <a:r>
              <a:rPr kumimoji="1" lang="zh-CN" altLang="en-US" sz="2000" dirty="0"/>
              <a:t>大小：</a:t>
            </a:r>
            <a:r>
              <a:rPr kumimoji="1" lang="en-US" altLang="zh-CN" sz="2000" dirty="0"/>
              <a:t>4GB/4KB</a:t>
            </a:r>
            <a:r>
              <a:rPr kumimoji="1" lang="zh-CN" altLang="en-US" sz="2000" dirty="0"/>
              <a:t> * </a:t>
            </a:r>
            <a:r>
              <a:rPr kumimoji="1" lang="en-US" altLang="zh-CN" sz="2000" dirty="0"/>
              <a:t>8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=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8MB</a:t>
            </a:r>
          </a:p>
          <a:p>
            <a:pPr lvl="1"/>
            <a:r>
              <a:rPr kumimoji="1" lang="zh-CN" altLang="en-US" sz="2000" dirty="0"/>
              <a:t>若文件大小为</a:t>
            </a:r>
            <a:r>
              <a:rPr kumimoji="1" lang="en-US" altLang="zh-CN" sz="2000" dirty="0"/>
              <a:t>4TB</a:t>
            </a:r>
            <a:r>
              <a:rPr kumimoji="1" lang="zh-CN" altLang="en-US" sz="2000" dirty="0"/>
              <a:t>，</a:t>
            </a:r>
            <a:r>
              <a:rPr kumimoji="1" lang="zh-CN" altLang="en-US" sz="2000" dirty="0">
                <a:highlight>
                  <a:srgbClr val="FFFF00"/>
                </a:highlight>
              </a:rPr>
              <a:t>则</a:t>
            </a:r>
            <a:r>
              <a:rPr kumimoji="1" lang="en-US" altLang="zh-CN" sz="2000" dirty="0">
                <a:highlight>
                  <a:srgbClr val="FFFF00"/>
                </a:highlight>
              </a:rPr>
              <a:t>inode</a:t>
            </a:r>
            <a:r>
              <a:rPr kumimoji="1" lang="zh-CN" altLang="en-US" sz="2000" dirty="0">
                <a:highlight>
                  <a:srgbClr val="FFFF00"/>
                </a:highlight>
              </a:rPr>
              <a:t>大小为</a:t>
            </a:r>
            <a:r>
              <a:rPr kumimoji="1" lang="en-US" altLang="zh-CN" sz="2000" dirty="0">
                <a:highlight>
                  <a:srgbClr val="FFFF00"/>
                </a:highlight>
              </a:rPr>
              <a:t>8GB</a:t>
            </a:r>
            <a:r>
              <a:rPr kumimoji="1" lang="zh-CN" altLang="en-US" sz="2000" dirty="0">
                <a:highlight>
                  <a:srgbClr val="FFFF00"/>
                </a:highlight>
              </a:rPr>
              <a:t>！</a:t>
            </a:r>
            <a:endParaRPr kumimoji="1" lang="en-US" altLang="zh-CN" sz="2000" dirty="0">
              <a:highlight>
                <a:srgbClr val="FFFF00"/>
              </a:highlight>
            </a:endParaRPr>
          </a:p>
          <a:p>
            <a:r>
              <a:rPr kumimoji="1" lang="en-US" altLang="zh-CN" sz="2400" dirty="0"/>
              <a:t>inode</a:t>
            </a:r>
            <a:r>
              <a:rPr kumimoji="1" lang="zh-CN" altLang="en-US" sz="2400" dirty="0"/>
              <a:t>表的假设</a:t>
            </a:r>
            <a:endParaRPr kumimoji="1" lang="en-US" altLang="zh-CN" sz="2400" dirty="0"/>
          </a:p>
          <a:p>
            <a:pPr lvl="1"/>
            <a:r>
              <a:rPr kumimoji="1" lang="zh-CN" altLang="en-US" sz="2000" dirty="0"/>
              <a:t>一个</a:t>
            </a:r>
            <a:r>
              <a:rPr kumimoji="1" lang="en-US" altLang="zh-CN" sz="2000" dirty="0"/>
              <a:t>inode</a:t>
            </a:r>
            <a:r>
              <a:rPr kumimoji="1" lang="zh-CN" altLang="en-US" sz="2000" dirty="0"/>
              <a:t>记录的所有块指针在磁盘上的空间</a:t>
            </a:r>
            <a:r>
              <a:rPr kumimoji="1" lang="zh-CN" altLang="en-US" sz="2000" dirty="0">
                <a:solidFill>
                  <a:srgbClr val="FF0000"/>
                </a:solidFill>
              </a:rPr>
              <a:t>是连续的</a:t>
            </a:r>
            <a:endParaRPr kumimoji="1" lang="en-US" altLang="zh-CN" sz="2000" dirty="0">
              <a:solidFill>
                <a:srgbClr val="FF0000"/>
              </a:solidFill>
            </a:endParaRPr>
          </a:p>
          <a:p>
            <a:pPr lvl="1"/>
            <a:r>
              <a:rPr kumimoji="1" lang="zh-CN" altLang="en-US" sz="2000" dirty="0"/>
              <a:t>多个</a:t>
            </a:r>
            <a:r>
              <a:rPr kumimoji="1" lang="en-US" altLang="zh-CN" sz="2000" dirty="0"/>
              <a:t>inode</a:t>
            </a:r>
            <a:r>
              <a:rPr kumimoji="1" lang="zh-CN" altLang="en-US" sz="2000" dirty="0"/>
              <a:t>在磁盘上的空间是连续的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148C18-941E-3743-B1B1-3D0ACA5B4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033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54EDC0-7066-804F-9EAC-8DC87A6EB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多级</a:t>
            </a:r>
            <a:r>
              <a:rPr kumimoji="1" lang="en-US" altLang="zh-CN" dirty="0"/>
              <a:t>inode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148C18-941E-3743-B1B1-3D0ACA5B4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31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630FF1D-FC8B-714B-AC5C-D4AE93C57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88" y="2041347"/>
            <a:ext cx="5171600" cy="301517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58273C8-9606-A74B-976E-CE53F28D6B2E}"/>
              </a:ext>
            </a:extLst>
          </p:cNvPr>
          <p:cNvSpPr txBox="1"/>
          <p:nvPr/>
        </p:nvSpPr>
        <p:spPr>
          <a:xfrm>
            <a:off x="457200" y="1256164"/>
            <a:ext cx="8229600" cy="7770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kumimoji="1" lang="zh-CN" altLang="en-US" sz="1800" dirty="0"/>
              <a:t>引入</a:t>
            </a:r>
            <a:r>
              <a:rPr kumimoji="1" lang="zh-CN" altLang="en-US" sz="1800" b="1" dirty="0">
                <a:solidFill>
                  <a:schemeClr val="accent1"/>
                </a:solidFill>
              </a:rPr>
              <a:t>索引块</a:t>
            </a:r>
            <a:r>
              <a:rPr kumimoji="1" lang="zh-CN" altLang="en-US" sz="1800" dirty="0"/>
              <a:t>：指向数据块</a:t>
            </a:r>
            <a:r>
              <a:rPr kumimoji="1" lang="zh-CN" altLang="en-US" dirty="0"/>
              <a:t>；以及</a:t>
            </a:r>
            <a:r>
              <a:rPr kumimoji="1" lang="zh-CN" altLang="en-US" b="1" dirty="0">
                <a:solidFill>
                  <a:schemeClr val="accent1"/>
                </a:solidFill>
              </a:rPr>
              <a:t>二级索引块</a:t>
            </a:r>
            <a:r>
              <a:rPr kumimoji="1" lang="zh-CN" altLang="en-US" dirty="0"/>
              <a:t>：指向索引块；</a:t>
            </a:r>
            <a:r>
              <a:rPr kumimoji="1" lang="en-US" altLang="zh-CN" dirty="0"/>
              <a:t>...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索引块（包括二级索引块）不在</a:t>
            </a:r>
            <a:r>
              <a:rPr lang="en-US" altLang="zh-CN" dirty="0"/>
              <a:t>inode</a:t>
            </a:r>
            <a:r>
              <a:rPr lang="zh-CN" altLang="en-US" dirty="0"/>
              <a:t>表的存储区域，而是在数据区域</a:t>
            </a:r>
          </a:p>
        </p:txBody>
      </p:sp>
      <p:sp>
        <p:nvSpPr>
          <p:cNvPr id="11" name="右大括号 10">
            <a:extLst>
              <a:ext uri="{FF2B5EF4-FFF2-40B4-BE49-F238E27FC236}">
                <a16:creationId xmlns:a16="http://schemas.microsoft.com/office/drawing/2014/main" id="{E91291BB-2476-244F-AFB1-902E2CBA784E}"/>
              </a:ext>
            </a:extLst>
          </p:cNvPr>
          <p:cNvSpPr/>
          <p:nvPr/>
        </p:nvSpPr>
        <p:spPr>
          <a:xfrm rot="5400000">
            <a:off x="4735408" y="3308940"/>
            <a:ext cx="177240" cy="3672408"/>
          </a:xfrm>
          <a:prstGeom prst="rightBrace">
            <a:avLst>
              <a:gd name="adj1" fmla="val 56532"/>
              <a:gd name="adj2" fmla="val 50000"/>
            </a:avLst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48C23E2-6C4E-FE4F-ADC8-99B91345C8C2}"/>
              </a:ext>
            </a:extLst>
          </p:cNvPr>
          <p:cNvSpPr txBox="1"/>
          <p:nvPr/>
        </p:nvSpPr>
        <p:spPr>
          <a:xfrm>
            <a:off x="3923928" y="5332245"/>
            <a:ext cx="19442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accent1"/>
                </a:solidFill>
              </a:rPr>
              <a:t>磁盘的数据区域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B29F3D2-862B-F84B-B6DE-C855A62FE802}"/>
              </a:ext>
            </a:extLst>
          </p:cNvPr>
          <p:cNvSpPr txBox="1"/>
          <p:nvPr/>
        </p:nvSpPr>
        <p:spPr>
          <a:xfrm>
            <a:off x="1272018" y="5304172"/>
            <a:ext cx="19442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accent1"/>
                </a:solidFill>
              </a:rPr>
              <a:t>磁盘的</a:t>
            </a:r>
            <a:r>
              <a:rPr lang="en-US" altLang="zh-CN" sz="1400" b="1" dirty="0">
                <a:solidFill>
                  <a:schemeClr val="accent1"/>
                </a:solidFill>
              </a:rPr>
              <a:t>inode</a:t>
            </a:r>
            <a:r>
              <a:rPr lang="zh-CN" altLang="en-US" sz="1400" b="1" dirty="0">
                <a:solidFill>
                  <a:schemeClr val="accent1"/>
                </a:solidFill>
              </a:rPr>
              <a:t>表</a:t>
            </a:r>
          </a:p>
        </p:txBody>
      </p:sp>
      <p:sp>
        <p:nvSpPr>
          <p:cNvPr id="15" name="右大括号 14">
            <a:extLst>
              <a:ext uri="{FF2B5EF4-FFF2-40B4-BE49-F238E27FC236}">
                <a16:creationId xmlns:a16="http://schemas.microsoft.com/office/drawing/2014/main" id="{E554F885-A208-0E47-A254-60051D00478E}"/>
              </a:ext>
            </a:extLst>
          </p:cNvPr>
          <p:cNvSpPr/>
          <p:nvPr/>
        </p:nvSpPr>
        <p:spPr>
          <a:xfrm rot="5400000">
            <a:off x="2155506" y="4699723"/>
            <a:ext cx="177240" cy="925016"/>
          </a:xfrm>
          <a:prstGeom prst="rightBrace">
            <a:avLst>
              <a:gd name="adj1" fmla="val 37890"/>
              <a:gd name="adj2" fmla="val 50000"/>
            </a:avLst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63353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54EDC0-7066-804F-9EAC-8DC87A6EB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多级</a:t>
            </a:r>
            <a:r>
              <a:rPr kumimoji="1" lang="en-US" altLang="zh-CN" dirty="0"/>
              <a:t>inode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148C18-941E-3743-B1B1-3D0ACA5B4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32</a:t>
            </a:fld>
            <a:endParaRPr lang="zh-CN" altLang="en-US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ECBE3CA-8806-A344-AB1B-BB0FFB9EB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3771636"/>
          </a:xfrm>
        </p:spPr>
        <p:txBody>
          <a:bodyPr>
            <a:normAutofit/>
          </a:bodyPr>
          <a:lstStyle/>
          <a:p>
            <a:r>
              <a:rPr kumimoji="1" lang="zh-CN" altLang="en-US" sz="2200" dirty="0"/>
              <a:t>一个多级</a:t>
            </a:r>
            <a:r>
              <a:rPr kumimoji="1" lang="en-US" altLang="zh-CN" sz="2200" dirty="0"/>
              <a:t>inode</a:t>
            </a:r>
            <a:r>
              <a:rPr kumimoji="1" lang="zh-CN" altLang="en-US" sz="2200" dirty="0"/>
              <a:t>占用的空间很少</a:t>
            </a:r>
            <a:endParaRPr kumimoji="1" lang="en-US" altLang="zh-CN" sz="2200" dirty="0"/>
          </a:p>
          <a:p>
            <a:pPr lvl="1"/>
            <a:r>
              <a:rPr kumimoji="1" lang="zh-CN" altLang="en-US" sz="1800" dirty="0"/>
              <a:t>一共只有</a:t>
            </a:r>
            <a:r>
              <a:rPr kumimoji="1" lang="en-US" altLang="zh-CN" sz="1800" dirty="0"/>
              <a:t>15</a:t>
            </a:r>
            <a:r>
              <a:rPr kumimoji="1" lang="zh-CN" altLang="en-US" sz="1800" dirty="0"/>
              <a:t>个指针（即记录磁盘块），这些指针占用</a:t>
            </a:r>
            <a:r>
              <a:rPr kumimoji="1" lang="en-US" altLang="zh-CN" sz="1800" dirty="0"/>
              <a:t>120-Byte</a:t>
            </a:r>
          </a:p>
          <a:p>
            <a:pPr lvl="1"/>
            <a:r>
              <a:rPr kumimoji="1" lang="zh-CN" altLang="en-US" sz="1800" dirty="0"/>
              <a:t>包含</a:t>
            </a:r>
            <a:r>
              <a:rPr kumimoji="1" lang="en-US" altLang="zh-CN" sz="1800" dirty="0"/>
              <a:t>12</a:t>
            </a:r>
            <a:r>
              <a:rPr kumimoji="1" lang="zh-CN" altLang="en-US" sz="1800" dirty="0"/>
              <a:t>个直接指针，</a:t>
            </a:r>
            <a:r>
              <a:rPr kumimoji="1" lang="en-US" altLang="zh-CN" sz="1800" dirty="0"/>
              <a:t>3</a:t>
            </a:r>
            <a:r>
              <a:rPr kumimoji="1" lang="zh-CN" altLang="en-US" sz="1800" dirty="0"/>
              <a:t>个间接指针，</a:t>
            </a:r>
            <a:r>
              <a:rPr kumimoji="1" lang="en-US" altLang="zh-CN" sz="1800" dirty="0"/>
              <a:t>1</a:t>
            </a:r>
            <a:r>
              <a:rPr kumimoji="1" lang="zh-CN" altLang="en-US" sz="1800" dirty="0"/>
              <a:t>个二级间接指针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文件最大为：</a:t>
            </a:r>
            <a:r>
              <a:rPr kumimoji="1" lang="en-US" altLang="zh-CN" sz="1800" dirty="0"/>
              <a:t>4K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x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12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+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4K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x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512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x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3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+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4K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x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512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x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512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=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48K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+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6M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+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1G</a:t>
            </a:r>
          </a:p>
          <a:p>
            <a:r>
              <a:rPr kumimoji="1" lang="zh-CN" altLang="en-US" sz="2200" dirty="0"/>
              <a:t>如何支持更大的文件？</a:t>
            </a:r>
            <a:endParaRPr kumimoji="1" lang="en-US" altLang="zh-CN" sz="2200" dirty="0"/>
          </a:p>
          <a:p>
            <a:pPr lvl="1"/>
            <a:r>
              <a:rPr kumimoji="1" lang="zh-CN" altLang="en-US" sz="1800" dirty="0"/>
              <a:t>可以启用三级索引，甚至四级索引</a:t>
            </a:r>
            <a:endParaRPr kumimoji="1" lang="en-US" altLang="zh-CN" sz="1800" dirty="0"/>
          </a:p>
          <a:p>
            <a:endParaRPr kumimoji="1" lang="en-US" altLang="zh-CN" sz="2000" dirty="0"/>
          </a:p>
          <a:p>
            <a:r>
              <a:rPr kumimoji="1" lang="zh-CN" altLang="en-US" sz="2200" dirty="0"/>
              <a:t>思考：多级</a:t>
            </a:r>
            <a:r>
              <a:rPr kumimoji="1" lang="en-US" altLang="zh-CN" sz="2200" dirty="0"/>
              <a:t>inode</a:t>
            </a:r>
            <a:r>
              <a:rPr kumimoji="1" lang="zh-CN" altLang="en-US" sz="2200" dirty="0"/>
              <a:t>和多级页表有什么相似和不同？</a:t>
            </a:r>
            <a:endParaRPr kumimoji="1" lang="en-US" altLang="zh-CN" sz="2200" dirty="0"/>
          </a:p>
          <a:p>
            <a:pPr lvl="1"/>
            <a:endParaRPr kumimoji="1"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024788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24A3BB-14D2-1F49-93B2-17049E508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思考：为什么格式化后可用空间变小了？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6DEE01-137D-574F-A943-32CCE418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33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C5F4FBD-BC58-BB49-8BDB-03E4EA704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" y="1185257"/>
            <a:ext cx="7432040" cy="431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4620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目录</a:t>
            </a:r>
            <a:r>
              <a:rPr lang="zh-CN" altLang="en-US" dirty="0"/>
              <a:t>：也是一种文件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2591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B912E7-D128-9549-AF36-2DD0C6CB8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inode</a:t>
            </a:r>
            <a:r>
              <a:rPr kumimoji="1" lang="zh-CN" altLang="en-US" dirty="0"/>
              <a:t>与文件名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169ADF-0C7F-1240-A6A2-EDE89B5D3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35</a:t>
            </a:fld>
            <a:endParaRPr lang="zh-CN" altLang="en-US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6D35175B-01CA-AD43-BC67-D4A0364B1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3771636"/>
          </a:xfrm>
        </p:spPr>
        <p:txBody>
          <a:bodyPr>
            <a:normAutofit/>
          </a:bodyPr>
          <a:lstStyle/>
          <a:p>
            <a:r>
              <a:rPr kumimoji="1" lang="en-US" altLang="zh-CN" sz="2200" dirty="0"/>
              <a:t>inode</a:t>
            </a:r>
            <a:r>
              <a:rPr kumimoji="1" lang="zh-CN" altLang="en-US" sz="2200" dirty="0"/>
              <a:t>本身已经包含了一个文件的所有信息</a:t>
            </a:r>
            <a:endParaRPr kumimoji="1" lang="en-US" altLang="zh-CN" sz="2200" dirty="0"/>
          </a:p>
          <a:p>
            <a:pPr lvl="1"/>
            <a:r>
              <a:rPr kumimoji="1" lang="zh-CN" altLang="en-US" sz="2000" dirty="0"/>
              <a:t>可以使用</a:t>
            </a:r>
            <a:r>
              <a:rPr kumimoji="1" lang="en-US" altLang="zh-CN" sz="2000" dirty="0"/>
              <a:t>inode</a:t>
            </a:r>
            <a:r>
              <a:rPr kumimoji="1" lang="zh-CN" altLang="en-US" sz="2000" dirty="0"/>
              <a:t>号（</a:t>
            </a:r>
            <a:r>
              <a:rPr kumimoji="1" lang="en-US" altLang="zh-CN" sz="2000" dirty="0"/>
              <a:t>inode</a:t>
            </a:r>
            <a:r>
              <a:rPr kumimoji="1" lang="zh-CN" altLang="en-US" sz="2000" dirty="0"/>
              <a:t>表的索引）作为文件名</a:t>
            </a:r>
            <a:endParaRPr kumimoji="1" lang="en-US" altLang="zh-CN" sz="2000" dirty="0"/>
          </a:p>
          <a:p>
            <a:pPr lvl="1"/>
            <a:r>
              <a:rPr kumimoji="1" lang="zh-CN" altLang="en-US" sz="2000" dirty="0"/>
              <a:t>给定一个</a:t>
            </a:r>
            <a:r>
              <a:rPr kumimoji="1" lang="en-US" altLang="zh-CN" sz="2000" dirty="0"/>
              <a:t>inode</a:t>
            </a:r>
            <a:r>
              <a:rPr kumimoji="1" lang="zh-CN" altLang="en-US" sz="2000" dirty="0"/>
              <a:t>号，就可以访问文件的所有数据</a:t>
            </a:r>
            <a:endParaRPr kumimoji="1" lang="en-US" altLang="zh-CN" sz="2000" dirty="0"/>
          </a:p>
          <a:p>
            <a:r>
              <a:rPr kumimoji="1" lang="en-US" altLang="zh-CN" sz="2200" dirty="0"/>
              <a:t>inode</a:t>
            </a:r>
            <a:r>
              <a:rPr kumimoji="1" lang="zh-CN" altLang="en-US" sz="2200" dirty="0"/>
              <a:t>作为文件名的缺点</a:t>
            </a:r>
            <a:endParaRPr kumimoji="1" lang="en-US" altLang="zh-CN" sz="2200" dirty="0"/>
          </a:p>
          <a:p>
            <a:pPr lvl="1"/>
            <a:r>
              <a:rPr kumimoji="1" lang="zh-CN" altLang="en-US" sz="2000" u="sng" dirty="0"/>
              <a:t>名字很难记住，不够 </a:t>
            </a:r>
            <a:r>
              <a:rPr kumimoji="1" lang="en-US" altLang="zh-CN" sz="2000" u="sng" dirty="0"/>
              <a:t>user-friendly</a:t>
            </a:r>
          </a:p>
          <a:p>
            <a:pPr lvl="1"/>
            <a:r>
              <a:rPr kumimoji="1" lang="zh-CN" altLang="en-US" sz="2000" dirty="0"/>
              <a:t>名字依赖于</a:t>
            </a:r>
            <a:r>
              <a:rPr kumimoji="1" lang="en-US" altLang="zh-CN" sz="2000" dirty="0"/>
              <a:t>inode</a:t>
            </a:r>
            <a:r>
              <a:rPr kumimoji="1" lang="zh-CN" altLang="en-US" sz="2000" dirty="0"/>
              <a:t>表位置的名字</a:t>
            </a:r>
            <a:endParaRPr kumimoji="1" lang="en-US" altLang="zh-CN" sz="1600" dirty="0"/>
          </a:p>
          <a:p>
            <a:pPr lvl="2"/>
            <a:r>
              <a:rPr kumimoji="1" lang="zh-CN" altLang="en-US" sz="1800" dirty="0"/>
              <a:t>一旦改变了位置，就必须改变文件名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9006024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a typeface="Microsoft YaHei" panose="020B0503020204020204" pitchFamily="34" charset="-122"/>
              </a:rPr>
              <a:t>字符串的文件名</a:t>
            </a:r>
            <a:endParaRPr lang="en-US" altLang="zh-CN" dirty="0">
              <a:ea typeface="Microsoft YaHei" panose="020B0503020204020204" pitchFamily="34" charset="-122"/>
            </a:endParaRPr>
          </a:p>
        </p:txBody>
      </p:sp>
      <p:sp>
        <p:nvSpPr>
          <p:cNvPr id="24579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fld id="{67B74C3A-76B0-1148-AADF-C12424506C91}" type="slidenum">
              <a:rPr lang="zh-CN" altLang="en-US" sz="1400" b="0">
                <a:latin typeface="Arial" panose="020B0604020202020204" pitchFamily="34" charset="0"/>
                <a:ea typeface="Microsoft YaHei" panose="020B0503020204020204" pitchFamily="34" charset="-122"/>
                <a:cs typeface="Adobe 楷体 Std R" charset="0"/>
              </a:rPr>
              <a:pPr/>
              <a:t>36</a:t>
            </a:fld>
            <a:endParaRPr lang="en-US" altLang="zh-CN" sz="1400" b="0" dirty="0">
              <a:latin typeface="Arial" panose="020B0604020202020204" pitchFamily="34" charset="0"/>
              <a:ea typeface="Microsoft YaHei" panose="020B0503020204020204" pitchFamily="34" charset="-122"/>
              <a:cs typeface="Adobe 楷体 Std R" charset="0"/>
            </a:endParaRPr>
          </a:p>
        </p:txBody>
      </p:sp>
      <p:sp>
        <p:nvSpPr>
          <p:cNvPr id="24580" name="Content Placeholder 2"/>
          <p:cNvSpPr>
            <a:spLocks noGrp="1"/>
          </p:cNvSpPr>
          <p:nvPr>
            <p:ph idx="1"/>
          </p:nvPr>
        </p:nvSpPr>
        <p:spPr>
          <a:xfrm>
            <a:off x="457200" y="1177313"/>
            <a:ext cx="8229600" cy="4320480"/>
          </a:xfrm>
        </p:spPr>
        <p:txBody>
          <a:bodyPr>
            <a:noAutofit/>
          </a:bodyPr>
          <a:lstStyle/>
          <a:p>
            <a:r>
              <a:rPr lang="zh-CN" altLang="en-US" sz="2200" dirty="0">
                <a:ea typeface="Microsoft YaHei" panose="020B0503020204020204" pitchFamily="34" charset="-122"/>
              </a:rPr>
              <a:t>以字符串作为文件名的好处</a:t>
            </a:r>
            <a:endParaRPr lang="en-US" altLang="zh-CN" sz="220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在操作文件时，将文件的元数据隐藏起来，用户无需感知</a:t>
            </a:r>
            <a:endParaRPr lang="en-US" altLang="zh-CN" sz="180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不依赖特定的存储设备</a:t>
            </a:r>
            <a:endParaRPr lang="en-US" altLang="zh-CN" sz="1800" dirty="0">
              <a:ea typeface="Microsoft YaHei" panose="020B0503020204020204" pitchFamily="34" charset="-122"/>
            </a:endParaRPr>
          </a:p>
          <a:p>
            <a:r>
              <a:rPr lang="zh-CN" altLang="en-US" sz="2200" dirty="0">
                <a:ea typeface="Microsoft YaHei" panose="020B0503020204020204" pitchFamily="34" charset="-122"/>
              </a:rPr>
              <a:t>如何实现字符串文件名到</a:t>
            </a:r>
            <a:r>
              <a:rPr lang="en-US" altLang="zh-CN" sz="2200" dirty="0">
                <a:ea typeface="Microsoft YaHei" panose="020B0503020204020204" pitchFamily="34" charset="-122"/>
              </a:rPr>
              <a:t>inode</a:t>
            </a:r>
            <a:r>
              <a:rPr lang="zh-CN" altLang="en-US" sz="2200" dirty="0">
                <a:ea typeface="Microsoft YaHei" panose="020B0503020204020204" pitchFamily="34" charset="-122"/>
              </a:rPr>
              <a:t>号的映射？</a:t>
            </a:r>
            <a:endParaRPr lang="en-US" altLang="zh-CN" sz="220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使用映射表，记录</a:t>
            </a:r>
            <a:r>
              <a:rPr lang="zh-CN" altLang="en-US" sz="1800" b="1" dirty="0">
                <a:solidFill>
                  <a:schemeClr val="accent1"/>
                </a:solidFill>
                <a:ea typeface="Microsoft YaHei" panose="020B0503020204020204" pitchFamily="34" charset="-122"/>
              </a:rPr>
              <a:t>字符串到</a:t>
            </a:r>
            <a:r>
              <a:rPr lang="en-US" altLang="zh-CN" sz="1800" b="1" dirty="0">
                <a:solidFill>
                  <a:schemeClr val="accent1"/>
                </a:solidFill>
                <a:ea typeface="Microsoft YaHei" panose="020B0503020204020204" pitchFamily="34" charset="-122"/>
              </a:rPr>
              <a:t>inode</a:t>
            </a:r>
            <a:r>
              <a:rPr lang="zh-CN" altLang="en-US" sz="1800" b="1" dirty="0">
                <a:solidFill>
                  <a:schemeClr val="accent1"/>
                </a:solidFill>
                <a:ea typeface="Microsoft YaHei" panose="020B0503020204020204" pitchFamily="34" charset="-122"/>
              </a:rPr>
              <a:t>号的映射</a:t>
            </a:r>
            <a:endParaRPr lang="en-US" altLang="zh-CN" sz="1800" b="1" dirty="0">
              <a:solidFill>
                <a:schemeClr val="accent1"/>
              </a:solidFill>
              <a:ea typeface="Microsoft YaHei" panose="020B0503020204020204" pitchFamily="34" charset="-122"/>
            </a:endParaRP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将该表保存在一类特殊的文件中，称为目录文件</a:t>
            </a:r>
            <a:endParaRPr lang="en-US" altLang="zh-CN" sz="1800" dirty="0">
              <a:ea typeface="Microsoft YaHei" panose="020B0503020204020204" pitchFamily="34" charset="-122"/>
            </a:endParaRPr>
          </a:p>
          <a:p>
            <a:pPr lvl="2"/>
            <a:r>
              <a:rPr lang="zh-CN" altLang="en-US" sz="1600" dirty="0">
                <a:ea typeface="Microsoft YaHei" panose="020B0503020204020204" pitchFamily="34" charset="-122"/>
              </a:rPr>
              <a:t>目录本身也是一个文件，同样有</a:t>
            </a:r>
            <a:r>
              <a:rPr lang="en-US" altLang="zh-CN" sz="1600" dirty="0">
                <a:ea typeface="Microsoft YaHei" panose="020B0503020204020204" pitchFamily="34" charset="-122"/>
              </a:rPr>
              <a:t>inode</a:t>
            </a: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巧妙地复用</a:t>
            </a:r>
            <a:r>
              <a:rPr lang="en-US" altLang="zh-CN" sz="1800" dirty="0">
                <a:ea typeface="Microsoft YaHei" panose="020B0503020204020204" pitchFamily="34" charset="-122"/>
              </a:rPr>
              <a:t>inode</a:t>
            </a:r>
            <a:r>
              <a:rPr lang="zh-CN" altLang="en-US" sz="1800" dirty="0">
                <a:ea typeface="Microsoft YaHei" panose="020B0503020204020204" pitchFamily="34" charset="-122"/>
              </a:rPr>
              <a:t>机制来实现目录！</a:t>
            </a:r>
            <a:endParaRPr lang="en-US" altLang="zh-CN" sz="1800" dirty="0">
              <a:ea typeface="Microsoft YaHei" panose="020B0503020204020204" pitchFamily="34" charset="-122"/>
            </a:endParaRPr>
          </a:p>
          <a:p>
            <a:pPr lvl="1"/>
            <a:endParaRPr lang="en-US" altLang="zh-CN" sz="1800" dirty="0">
              <a:ea typeface="Microsoft YaHei" panose="020B0503020204020204" pitchFamily="34" charset="-122"/>
            </a:endParaRPr>
          </a:p>
          <a:p>
            <a:pPr lvl="1"/>
            <a:endParaRPr lang="en-US" altLang="zh-CN" sz="1800" dirty="0">
              <a:ea typeface="Microsoft YaHei" panose="020B0503020204020204" pitchFamily="34" charset="-122"/>
            </a:endParaRPr>
          </a:p>
          <a:p>
            <a:pPr lvl="1"/>
            <a:endParaRPr lang="en-US" altLang="zh-CN" sz="1800" dirty="0">
              <a:ea typeface="Microsoft YaHei" panose="020B0503020204020204" pitchFamily="34" charset="-122"/>
            </a:endParaRPr>
          </a:p>
        </p:txBody>
      </p:sp>
      <p:pic>
        <p:nvPicPr>
          <p:cNvPr id="24581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031" y="2814356"/>
            <a:ext cx="2639273" cy="728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6368696" y="3649588"/>
            <a:ext cx="25026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目录的内容：与书的目录类似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6F90AC4-AEF2-B844-8E33-86B7866F8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9110" y="4074775"/>
            <a:ext cx="2622194" cy="8740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686035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9772F7-B624-9646-A860-2023ACC67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目录文件与目录项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7AD5FE8-7C3A-2E4D-ACD6-62AF4EBE7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37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7887F61-F744-254B-A521-50C713C93F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06"/>
          <a:stretch/>
        </p:blipFill>
        <p:spPr>
          <a:xfrm>
            <a:off x="4427985" y="2269854"/>
            <a:ext cx="4608512" cy="212373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BEAF46C-2A89-DE40-8C1A-86CAB599C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77313"/>
            <a:ext cx="5915000" cy="4308821"/>
          </a:xfrm>
        </p:spPr>
        <p:txBody>
          <a:bodyPr>
            <a:noAutofit/>
          </a:bodyPr>
          <a:lstStyle/>
          <a:p>
            <a:r>
              <a:rPr lang="zh-CN" altLang="en-US" sz="2000" dirty="0">
                <a:ea typeface="Microsoft YaHei" panose="020B0503020204020204" pitchFamily="34" charset="-122"/>
              </a:rPr>
              <a:t>目录中的每条映射称为一个</a:t>
            </a:r>
            <a:r>
              <a:rPr lang="zh-CN" altLang="en-US" sz="2000" dirty="0">
                <a:solidFill>
                  <a:schemeClr val="accent1"/>
                </a:solidFill>
                <a:ea typeface="Microsoft YaHei" panose="020B0503020204020204" pitchFamily="34" charset="-122"/>
              </a:rPr>
              <a:t>目录项</a:t>
            </a:r>
            <a:endParaRPr lang="en-US" altLang="zh-CN" sz="2000" dirty="0">
              <a:solidFill>
                <a:schemeClr val="accent1"/>
              </a:solidFill>
              <a:ea typeface="Microsoft YaHei" panose="020B0503020204020204" pitchFamily="34" charset="-122"/>
            </a:endParaRPr>
          </a:p>
          <a:p>
            <a:pPr lvl="1"/>
            <a:r>
              <a:rPr lang="zh-CN" altLang="en-US" sz="1600" dirty="0">
                <a:ea typeface="Microsoft YaHei" panose="020B0503020204020204" pitchFamily="34" charset="-122"/>
              </a:rPr>
              <a:t>每一条目录项记录了一个</a:t>
            </a:r>
            <a:r>
              <a:rPr lang="en-US" altLang="zh-CN" sz="1600" dirty="0">
                <a:ea typeface="Microsoft YaHei" panose="020B0503020204020204" pitchFamily="34" charset="-122"/>
              </a:rPr>
              <a:t>inode</a:t>
            </a:r>
            <a:r>
              <a:rPr lang="zh-CN" altLang="en-US" sz="1600" dirty="0">
                <a:ea typeface="Microsoft YaHei" panose="020B0503020204020204" pitchFamily="34" charset="-122"/>
              </a:rPr>
              <a:t>号与文件名字符串的映射</a:t>
            </a:r>
            <a:endParaRPr lang="en-US" altLang="zh-CN" sz="160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1600" dirty="0">
                <a:ea typeface="Microsoft YaHei" panose="020B0503020204020204" pitchFamily="34" charset="-122"/>
              </a:rPr>
              <a:t>一个目录可以记录很多目录项</a:t>
            </a:r>
            <a:endParaRPr lang="en-US" altLang="zh-CN" sz="1600" dirty="0">
              <a:ea typeface="Microsoft YaHei" panose="020B0503020204020204" pitchFamily="34" charset="-122"/>
            </a:endParaRPr>
          </a:p>
          <a:p>
            <a:r>
              <a:rPr lang="zh-CN" altLang="en-US" sz="2000" dirty="0">
                <a:ea typeface="Microsoft YaHei" panose="020B0503020204020204" pitchFamily="34" charset="-122"/>
              </a:rPr>
              <a:t>目录文件的大小（占用空间）</a:t>
            </a:r>
            <a:endParaRPr lang="en-US" altLang="zh-CN" sz="200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1600" dirty="0">
                <a:ea typeface="Microsoft YaHei" panose="020B0503020204020204" pitchFamily="34" charset="-122"/>
              </a:rPr>
              <a:t>与其记录的文件大小无关</a:t>
            </a:r>
            <a:endParaRPr lang="en-US" altLang="zh-CN" sz="1600" dirty="0">
              <a:ea typeface="Microsoft YaHei" panose="020B0503020204020204" pitchFamily="34" charset="-122"/>
            </a:endParaRPr>
          </a:p>
          <a:p>
            <a:pPr lvl="2"/>
            <a:r>
              <a:rPr lang="en-US" altLang="zh-CN" sz="1600" dirty="0">
                <a:ea typeface="Microsoft YaHei" panose="020B0503020204020204" pitchFamily="34" charset="-122"/>
              </a:rPr>
              <a:t>Q</a:t>
            </a:r>
            <a:r>
              <a:rPr lang="zh-CN" altLang="en-US" sz="1600" dirty="0">
                <a:ea typeface="Microsoft YaHei" panose="020B0503020204020204" pitchFamily="34" charset="-122"/>
              </a:rPr>
              <a:t>：与什么因素有关？</a:t>
            </a:r>
            <a:endParaRPr lang="en-US" altLang="zh-CN" sz="160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1600" dirty="0">
                <a:ea typeface="Microsoft YaHei" panose="020B0503020204020204" pitchFamily="34" charset="-122"/>
              </a:rPr>
              <a:t>“目录” </a:t>
            </a:r>
            <a:r>
              <a:rPr lang="en-US" altLang="zh-CN" sz="1600" dirty="0">
                <a:ea typeface="Microsoft YaHei" panose="020B0503020204020204" pitchFamily="34" charset="-122"/>
              </a:rPr>
              <a:t>VS.</a:t>
            </a:r>
            <a:r>
              <a:rPr lang="zh-CN" altLang="en-US" sz="1600" dirty="0">
                <a:ea typeface="Microsoft YaHei" panose="020B0503020204020204" pitchFamily="34" charset="-122"/>
              </a:rPr>
              <a:t> “文件夹”</a:t>
            </a:r>
            <a:endParaRPr lang="en-US" altLang="zh-CN" sz="1600" dirty="0">
              <a:ea typeface="Microsoft YaHei" panose="020B0503020204020204" pitchFamily="34" charset="-122"/>
            </a:endParaRPr>
          </a:p>
          <a:p>
            <a:r>
              <a:rPr lang="zh-CN" altLang="en-US" sz="1800" dirty="0">
                <a:ea typeface="Microsoft YaHei" panose="020B0503020204020204" pitchFamily="34" charset="-122"/>
              </a:rPr>
              <a:t>目录支持查找操作</a:t>
            </a:r>
            <a:endParaRPr lang="en-US" altLang="zh-CN" sz="180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1600" dirty="0">
                <a:ea typeface="Microsoft YaHei" panose="020B0503020204020204" pitchFamily="34" charset="-122"/>
              </a:rPr>
              <a:t>给定一个目录文件和字符串</a:t>
            </a:r>
            <a:endParaRPr lang="en-US" altLang="zh-CN" sz="160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1600" dirty="0">
                <a:ea typeface="Microsoft YaHei" panose="020B0503020204020204" pitchFamily="34" charset="-122"/>
              </a:rPr>
              <a:t>在目录文件中查找字符串，并返回对应的</a:t>
            </a:r>
            <a:r>
              <a:rPr lang="en-US" altLang="zh-CN" sz="1600" dirty="0">
                <a:ea typeface="Microsoft YaHei" panose="020B0503020204020204" pitchFamily="34" charset="-122"/>
              </a:rPr>
              <a:t>inode</a:t>
            </a:r>
          </a:p>
        </p:txBody>
      </p:sp>
    </p:spTree>
    <p:extLst>
      <p:ext uri="{BB962C8B-B14F-4D97-AF65-F5344CB8AC3E}">
        <p14:creationId xmlns:p14="http://schemas.microsoft.com/office/powerpoint/2010/main" val="15397896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60EF6C-D4CA-434A-BEFD-4B67821EE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目录的递归与根目录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FA19DC-DC23-2F46-9212-E235725FF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sz="2000" dirty="0"/>
              <a:t>目录中可以记录子目录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因为目录本身也是一个文件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通过“</a:t>
            </a:r>
            <a:r>
              <a:rPr kumimoji="1" lang="en-US" altLang="zh-CN" sz="1800" dirty="0"/>
              <a:t>/</a:t>
            </a:r>
            <a:r>
              <a:rPr kumimoji="1" lang="zh-CN" altLang="en-US" sz="1800" dirty="0"/>
              <a:t>”来分割父目录和子目录</a:t>
            </a:r>
            <a:endParaRPr kumimoji="1" lang="en-US" altLang="zh-CN" sz="1800" dirty="0"/>
          </a:p>
          <a:p>
            <a:r>
              <a:rPr kumimoji="1" lang="zh-CN" altLang="en-US" sz="2000" dirty="0"/>
              <a:t>最顶端的目录没有目录名（文件名）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被称为“根目录”（</a:t>
            </a:r>
            <a:r>
              <a:rPr kumimoji="1" lang="en-US" altLang="zh-CN" sz="1800" dirty="0"/>
              <a:t>root</a:t>
            </a:r>
            <a:r>
              <a:rPr kumimoji="1" lang="zh-CN" altLang="en-US" sz="1800" dirty="0"/>
              <a:t>）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根目录没有文件名，在“</a:t>
            </a:r>
            <a:r>
              <a:rPr kumimoji="1" lang="en-US" altLang="zh-CN" sz="1800" dirty="0"/>
              <a:t>/</a:t>
            </a:r>
            <a:r>
              <a:rPr kumimoji="1" lang="zh-CN" altLang="en-US" sz="1800" dirty="0"/>
              <a:t>”的前面什么都没有</a:t>
            </a:r>
            <a:endParaRPr kumimoji="1" lang="en-US" altLang="zh-CN" sz="1800" dirty="0"/>
          </a:p>
          <a:p>
            <a:r>
              <a:rPr kumimoji="1" lang="zh-CN" altLang="en-US" sz="2000" dirty="0"/>
              <a:t>绝对路径和相对路径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绝对路径：如“</a:t>
            </a:r>
            <a:r>
              <a:rPr kumimoji="1" lang="en-US" altLang="zh-CN" sz="1800" dirty="0"/>
              <a:t>/home/</a:t>
            </a:r>
            <a:r>
              <a:rPr kumimoji="1" lang="en-US" altLang="zh-CN" sz="1800" dirty="0" err="1"/>
              <a:t>xiayb</a:t>
            </a:r>
            <a:r>
              <a:rPr kumimoji="1" lang="en-US" altLang="zh-CN" sz="1800" dirty="0"/>
              <a:t>/</a:t>
            </a:r>
            <a:r>
              <a:rPr kumimoji="1" lang="en-US" altLang="zh-CN" sz="1800" dirty="0" err="1"/>
              <a:t>test.md</a:t>
            </a:r>
            <a:r>
              <a:rPr kumimoji="1" lang="zh-CN" altLang="en-US" sz="1800" dirty="0"/>
              <a:t>”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相对路径：如“</a:t>
            </a:r>
            <a:r>
              <a:rPr kumimoji="1" lang="en-US" altLang="zh-CN" sz="1800" dirty="0"/>
              <a:t>./</a:t>
            </a:r>
            <a:r>
              <a:rPr kumimoji="1" lang="en-US" altLang="zh-CN" sz="1800" dirty="0" err="1"/>
              <a:t>test.md</a:t>
            </a:r>
            <a:r>
              <a:rPr kumimoji="1" lang="zh-CN" altLang="en-US" sz="1800" dirty="0"/>
              <a:t>”或“</a:t>
            </a:r>
            <a:r>
              <a:rPr kumimoji="1" lang="en-US" altLang="zh-CN" sz="1800" dirty="0" err="1"/>
              <a:t>xiayb</a:t>
            </a:r>
            <a:r>
              <a:rPr kumimoji="1" lang="en-US" altLang="zh-CN" sz="1800" dirty="0"/>
              <a:t>/</a:t>
            </a:r>
            <a:r>
              <a:rPr kumimoji="1" lang="en-US" altLang="zh-CN" sz="1800" dirty="0" err="1"/>
              <a:t>test.md</a:t>
            </a:r>
            <a:r>
              <a:rPr kumimoji="1" lang="zh-CN" altLang="en-US" sz="1800" dirty="0"/>
              <a:t>”</a:t>
            </a:r>
            <a:endParaRPr kumimoji="1" lang="en-US" altLang="zh-CN" sz="1800" dirty="0"/>
          </a:p>
          <a:p>
            <a:pPr lvl="1"/>
            <a:endParaRPr kumimoji="1" lang="zh-CN" altLang="en-US" sz="1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917793A-52D1-9B4D-A66A-B4FEC648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70349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C71F52-3EFA-124C-A7BC-035134A5A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文件的查找过程：</a:t>
            </a:r>
            <a:r>
              <a:rPr kumimoji="1" lang="en" altLang="zh-CN" dirty="0"/>
              <a:t>/</a:t>
            </a:r>
            <a:r>
              <a:rPr kumimoji="1" lang="en" altLang="zh-CN" dirty="0" err="1"/>
              <a:t>os</a:t>
            </a:r>
            <a:r>
              <a:rPr kumimoji="1" lang="en" altLang="zh-CN" dirty="0"/>
              <a:t>-book/</a:t>
            </a:r>
            <a:r>
              <a:rPr kumimoji="1" lang="en" altLang="zh-CN" dirty="0" err="1"/>
              <a:t>fs.tex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E870C3-F8F0-CA43-9CA9-C4E63738B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39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E1CA7A2-3499-744F-866C-9C6706299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989" y="1201316"/>
            <a:ext cx="6870023" cy="34536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7EBB761-6A02-C647-BE70-8DF21B5273D8}"/>
              </a:ext>
            </a:extLst>
          </p:cNvPr>
          <p:cNvSpPr txBox="1"/>
          <p:nvPr/>
        </p:nvSpPr>
        <p:spPr>
          <a:xfrm>
            <a:off x="107504" y="5123714"/>
            <a:ext cx="7632848" cy="548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200" dirty="0"/>
              <a:t>注意：</a:t>
            </a:r>
            <a:r>
              <a:rPr kumimoji="1" lang="en-US" altLang="zh-CN" sz="1200" dirty="0"/>
              <a:t>inode</a:t>
            </a:r>
            <a:r>
              <a:rPr kumimoji="1" lang="zh-CN" altLang="en-US" sz="1200" dirty="0"/>
              <a:t>在这里并没有</a:t>
            </a:r>
            <a:r>
              <a:rPr kumimoji="1" lang="en-US" altLang="zh-CN" sz="1200" dirty="0"/>
              <a:t>size</a:t>
            </a:r>
            <a:r>
              <a:rPr kumimoji="1" lang="zh-CN" altLang="en-US" sz="1200" dirty="0"/>
              <a:t>等其他信息，只记录了</a:t>
            </a:r>
            <a:r>
              <a:rPr kumimoji="1" lang="en-US" altLang="zh-CN" sz="1200" dirty="0"/>
              <a:t>block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number</a:t>
            </a:r>
            <a:r>
              <a:rPr kumimoji="1" lang="zh-CN" altLang="en-US" sz="1200" dirty="0"/>
              <a:t>（最后一个指向索引块）；</a:t>
            </a:r>
            <a:r>
              <a:rPr kumimoji="1" lang="zh-CN" altLang="en-US" sz="1200" dirty="0">
                <a:latin typeface="+mn-ea"/>
              </a:rPr>
              <a:t>根目录是</a:t>
            </a:r>
            <a:r>
              <a:rPr kumimoji="1" lang="en-US" altLang="zh-CN" sz="1200" dirty="0">
                <a:latin typeface="+mn-ea"/>
              </a:rPr>
              <a:t>1</a:t>
            </a:r>
            <a:r>
              <a:rPr kumimoji="1" lang="zh-CN" altLang="en-US" sz="1200" dirty="0">
                <a:latin typeface="+mn-ea"/>
              </a:rPr>
              <a:t>号</a:t>
            </a:r>
            <a:r>
              <a:rPr kumimoji="1" lang="en-US" altLang="zh-CN" sz="1200" dirty="0" err="1">
                <a:latin typeface="+mn-ea"/>
              </a:rPr>
              <a:t>inode</a:t>
            </a:r>
            <a:r>
              <a:rPr kumimoji="1" lang="zh-CN" altLang="en-US" sz="1200" dirty="0">
                <a:latin typeface="+mn-ea"/>
              </a:rPr>
              <a:t>；</a:t>
            </a:r>
            <a:r>
              <a:rPr kumimoji="1" lang="zh-CN" altLang="en-US" sz="1200" dirty="0"/>
              <a:t>块分配信息是从</a:t>
            </a:r>
            <a:r>
              <a:rPr kumimoji="1" lang="en-US" altLang="zh-CN" sz="1200" dirty="0"/>
              <a:t>29</a:t>
            </a:r>
            <a:r>
              <a:rPr kumimoji="1" lang="zh-CN" altLang="en-US" sz="1200" dirty="0"/>
              <a:t>号块开始计算，即只考虑数据块；没有画出来的</a:t>
            </a:r>
            <a:r>
              <a:rPr kumimoji="1" lang="en-US" altLang="zh-CN" sz="1200" dirty="0"/>
              <a:t>block</a:t>
            </a:r>
            <a:r>
              <a:rPr kumimoji="1" lang="zh-CN" altLang="en-US" sz="1200" dirty="0"/>
              <a:t>可忽略。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B02CA8A-6DC3-0C5A-544C-F007348BD80E}"/>
              </a:ext>
            </a:extLst>
          </p:cNvPr>
          <p:cNvSpPr txBox="1"/>
          <p:nvPr/>
        </p:nvSpPr>
        <p:spPr>
          <a:xfrm>
            <a:off x="755576" y="228143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记录开始地址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9B79EDD-355F-0E08-A8F2-A18F5008EA87}"/>
              </a:ext>
            </a:extLst>
          </p:cNvPr>
          <p:cNvSpPr txBox="1"/>
          <p:nvPr/>
        </p:nvSpPr>
        <p:spPr>
          <a:xfrm>
            <a:off x="7620000" y="1520706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64</a:t>
            </a:r>
            <a:r>
              <a:rPr kumimoji="1" lang="zh-CN" altLang="en-US" dirty="0"/>
              <a:t>个</a:t>
            </a:r>
            <a:r>
              <a:rPr kumimoji="1" lang="en-US" altLang="zh-CN" dirty="0" err="1"/>
              <a:t>inode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CC79A10-8A2D-491F-3BA1-046191E7E41D}"/>
              </a:ext>
            </a:extLst>
          </p:cNvPr>
          <p:cNvSpPr txBox="1"/>
          <p:nvPr/>
        </p:nvSpPr>
        <p:spPr>
          <a:xfrm>
            <a:off x="4087389" y="1601512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root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E07CE59-96B3-54C2-6047-7AD4F7070D9E}"/>
              </a:ext>
            </a:extLst>
          </p:cNvPr>
          <p:cNvSpPr txBox="1"/>
          <p:nvPr/>
        </p:nvSpPr>
        <p:spPr>
          <a:xfrm>
            <a:off x="5508104" y="4606647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Block number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3A45769-B2E4-EDE3-73D8-E2B58E503CA9}"/>
              </a:ext>
            </a:extLst>
          </p:cNvPr>
          <p:cNvSpPr txBox="1"/>
          <p:nvPr/>
        </p:nvSpPr>
        <p:spPr>
          <a:xfrm>
            <a:off x="4029841" y="2703611"/>
            <a:ext cx="12795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Block number</a:t>
            </a:r>
            <a:endParaRPr kumimoji="1"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A00A512-AD68-BC8C-AEE9-6E95CE7263A9}"/>
              </a:ext>
            </a:extLst>
          </p:cNvPr>
          <p:cNvSpPr txBox="1"/>
          <p:nvPr/>
        </p:nvSpPr>
        <p:spPr>
          <a:xfrm>
            <a:off x="5197762" y="30833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间接索引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FCCC305-07AB-D345-22C9-5D80BFA226B5}"/>
              </a:ext>
            </a:extLst>
          </p:cNvPr>
          <p:cNvSpPr txBox="1"/>
          <p:nvPr/>
        </p:nvSpPr>
        <p:spPr>
          <a:xfrm>
            <a:off x="4035561" y="465499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映射</a:t>
            </a:r>
          </a:p>
        </p:txBody>
      </p:sp>
    </p:spTree>
    <p:extLst>
      <p:ext uri="{BB962C8B-B14F-4D97-AF65-F5344CB8AC3E}">
        <p14:creationId xmlns:p14="http://schemas.microsoft.com/office/powerpoint/2010/main" val="1281625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82D166-3921-FF47-A5F6-66AFDB6CC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866"/>
            <a:ext cx="8508268" cy="900442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回顾：生产者消费者问题的另一种实现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B2DC931-5026-434C-BF14-31E7B2F89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9EA992-5F29-A74B-B670-706F70D8D4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2983AD-0F3D-C449-A2A8-28435278C93C}"/>
              </a:ext>
            </a:extLst>
          </p:cNvPr>
          <p:cNvSpPr/>
          <p:nvPr/>
        </p:nvSpPr>
        <p:spPr>
          <a:xfrm>
            <a:off x="516926" y="1561356"/>
            <a:ext cx="9239649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sz="1600" dirty="0">
                <a:latin typeface="Courier" pitchFamily="2" charset="0"/>
              </a:rPr>
              <a:t>while(true) {</a:t>
            </a:r>
          </a:p>
          <a:p>
            <a:r>
              <a:rPr lang="en-CN" sz="1600" dirty="0">
                <a:latin typeface="Courier" pitchFamily="2" charset="0"/>
              </a:rPr>
              <a:t>	new_msg = produce_new();</a:t>
            </a:r>
            <a:endParaRPr lang="en-CN" sz="1600" dirty="0">
              <a:solidFill>
                <a:schemeClr val="accent1"/>
              </a:solidFill>
              <a:latin typeface="Courier" pitchFamily="2" charset="0"/>
            </a:endParaRPr>
          </a:p>
          <a:p>
            <a:r>
              <a:rPr lang="en-CN" sz="1600">
                <a:solidFill>
                  <a:schemeClr val="accent1"/>
                </a:solidFill>
                <a:latin typeface="Courier" pitchFamily="2" charset="0"/>
              </a:rPr>
              <a:t>	lock</a:t>
            </a:r>
            <a:r>
              <a:rPr lang="en-CN" sz="1600" dirty="0">
                <a:solidFill>
                  <a:schemeClr val="accent1"/>
                </a:solidFill>
                <a:latin typeface="Courier" pitchFamily="2" charset="0"/>
              </a:rPr>
              <a:t>(&amp;empty_slot_lock);</a:t>
            </a:r>
          </a:p>
          <a:p>
            <a:r>
              <a:rPr lang="en-CN" sz="1600" dirty="0">
                <a:latin typeface="Courier" pitchFamily="2" charset="0"/>
              </a:rPr>
              <a:t>	while (</a:t>
            </a:r>
            <a:r>
              <a:rPr lang="en-CN" sz="1600" dirty="0">
                <a:solidFill>
                  <a:schemeClr val="accent5"/>
                </a:solidFill>
                <a:latin typeface="Courier" pitchFamily="2" charset="0"/>
              </a:rPr>
              <a:t>empty_slot </a:t>
            </a:r>
            <a:r>
              <a:rPr lang="en-CN" sz="1600" dirty="0">
                <a:latin typeface="Courier" pitchFamily="2" charset="0"/>
              </a:rPr>
              <a:t>== 0) </a:t>
            </a:r>
          </a:p>
          <a:p>
            <a:r>
              <a:rPr lang="en-CN" sz="1600" dirty="0">
                <a:latin typeface="Courier" pitchFamily="2" charset="0"/>
              </a:rPr>
              <a:t>	</a:t>
            </a:r>
            <a:r>
              <a:rPr lang="en-CN" sz="1600">
                <a:latin typeface="Courier" pitchFamily="2" charset="0"/>
              </a:rPr>
              <a:t>	</a:t>
            </a:r>
            <a:r>
              <a:rPr lang="en-CN" sz="1600">
                <a:solidFill>
                  <a:schemeClr val="accent1"/>
                </a:solidFill>
                <a:latin typeface="Courier" pitchFamily="2" charset="0"/>
              </a:rPr>
              <a:t>cond</a:t>
            </a:r>
            <a:r>
              <a:rPr lang="en-CN" sz="1600" dirty="0">
                <a:solidFill>
                  <a:schemeClr val="accent1"/>
                </a:solidFill>
                <a:latin typeface="Courier" pitchFamily="2" charset="0"/>
              </a:rPr>
              <a:t>_wait(&amp;empty_cond, &amp;empty_slot_lock);</a:t>
            </a:r>
          </a:p>
          <a:p>
            <a:r>
              <a:rPr lang="en-CN" sz="1600" dirty="0">
                <a:latin typeface="Courier" pitchFamily="2" charset="0"/>
              </a:rPr>
              <a:t>	</a:t>
            </a:r>
            <a:r>
              <a:rPr lang="en-CN" sz="1600" dirty="0">
                <a:solidFill>
                  <a:schemeClr val="accent5"/>
                </a:solidFill>
                <a:latin typeface="Courier" pitchFamily="2" charset="0"/>
              </a:rPr>
              <a:t>empty</a:t>
            </a:r>
            <a:r>
              <a:rPr lang="en-CN" sz="1600">
                <a:solidFill>
                  <a:schemeClr val="accent5"/>
                </a:solidFill>
                <a:latin typeface="Courier" pitchFamily="2" charset="0"/>
              </a:rPr>
              <a:t>_slot</a:t>
            </a:r>
            <a:r>
              <a:rPr lang="en-CN" sz="1600">
                <a:latin typeface="Courier" pitchFamily="2" charset="0"/>
              </a:rPr>
              <a:t>--;</a:t>
            </a:r>
            <a:r>
              <a:rPr lang="zh-CN" altLang="en-US" sz="1600" dirty="0">
                <a:latin typeface="Courier" pitchFamily="2" charset="0"/>
              </a:rPr>
              <a:t> 消耗在这里，只有一个</a:t>
            </a:r>
            <a:r>
              <a:rPr lang="en-US" altLang="zh-CN" sz="1600" dirty="0">
                <a:latin typeface="Courier" pitchFamily="2" charset="0"/>
              </a:rPr>
              <a:t>slot</a:t>
            </a:r>
            <a:r>
              <a:rPr lang="zh-CN" altLang="en-US" sz="1600" dirty="0">
                <a:latin typeface="Courier" pitchFamily="2" charset="0"/>
              </a:rPr>
              <a:t>，刚跳出来就</a:t>
            </a:r>
            <a:r>
              <a:rPr lang="en-US" altLang="zh-CN" sz="1600" dirty="0">
                <a:latin typeface="Courier" pitchFamily="2" charset="0"/>
              </a:rPr>
              <a:t>—</a:t>
            </a:r>
            <a:r>
              <a:rPr lang="zh-CN" altLang="en-US" sz="1600" dirty="0">
                <a:latin typeface="Courier" pitchFamily="2" charset="0"/>
              </a:rPr>
              <a:t>所以</a:t>
            </a:r>
            <a:r>
              <a:rPr lang="en-US" altLang="zh-CN" sz="1600" dirty="0" err="1">
                <a:latin typeface="Courier" pitchFamily="2" charset="0"/>
              </a:rPr>
              <a:t>buffer_add</a:t>
            </a:r>
            <a:r>
              <a:rPr lang="zh-CN" altLang="en-US" sz="1600" dirty="0">
                <a:latin typeface="Courier" pitchFamily="2" charset="0"/>
              </a:rPr>
              <a:t>不用锁</a:t>
            </a:r>
            <a:endParaRPr lang="en-CN" sz="1600" dirty="0">
              <a:solidFill>
                <a:schemeClr val="accent1"/>
              </a:solidFill>
              <a:latin typeface="Courier" pitchFamily="2" charset="0"/>
            </a:endParaRPr>
          </a:p>
          <a:p>
            <a:r>
              <a:rPr lang="en-CN" sz="1600">
                <a:solidFill>
                  <a:schemeClr val="accent1"/>
                </a:solidFill>
                <a:latin typeface="Courier" pitchFamily="2" charset="0"/>
              </a:rPr>
              <a:t>	unlock</a:t>
            </a:r>
            <a:r>
              <a:rPr lang="en-CN" sz="1600" dirty="0">
                <a:solidFill>
                  <a:schemeClr val="accent1"/>
                </a:solidFill>
                <a:latin typeface="Courier" pitchFamily="2" charset="0"/>
              </a:rPr>
              <a:t>(&amp;empty_slot_lock);</a:t>
            </a:r>
          </a:p>
          <a:p>
            <a:endParaRPr lang="en-CN" sz="1600" dirty="0">
              <a:latin typeface="Courier" pitchFamily="2" charset="0"/>
            </a:endParaRPr>
          </a:p>
          <a:p>
            <a:r>
              <a:rPr lang="en-CN" sz="1600" dirty="0">
                <a:latin typeface="Courier" pitchFamily="2" charset="0"/>
              </a:rPr>
              <a:t>	buffer_add(new_msg);</a:t>
            </a:r>
          </a:p>
          <a:p>
            <a:r>
              <a:rPr lang="en-CN" sz="1600" dirty="0">
                <a:latin typeface="Courier" pitchFamily="2" charset="0"/>
              </a:rPr>
              <a:t>	// ...</a:t>
            </a:r>
          </a:p>
          <a:p>
            <a:r>
              <a:rPr lang="en-CN" sz="1600" dirty="0">
                <a:latin typeface="Courier" pitchFamily="2" charset="0"/>
              </a:rPr>
              <a:t>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ECF80A-8C1D-204A-9EE1-30DC5AD6636C}"/>
              </a:ext>
            </a:extLst>
          </p:cNvPr>
          <p:cNvSpPr txBox="1"/>
          <p:nvPr/>
        </p:nvSpPr>
        <p:spPr>
          <a:xfrm>
            <a:off x="513750" y="1021872"/>
            <a:ext cx="1340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生产者：</a:t>
            </a:r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EFF294-4086-F449-828E-7D8D6E2DEEBD}"/>
              </a:ext>
            </a:extLst>
          </p:cNvPr>
          <p:cNvSpPr/>
          <p:nvPr/>
        </p:nvSpPr>
        <p:spPr>
          <a:xfrm>
            <a:off x="2171343" y="1021872"/>
            <a:ext cx="5468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使用</a:t>
            </a:r>
            <a:r>
              <a:rPr lang="zh-CN" altLang="en-US" dirty="0"/>
              <a:t> </a:t>
            </a:r>
            <a:r>
              <a:rPr lang="en-US" b="1" dirty="0" err="1"/>
              <a:t>互斥锁</a:t>
            </a:r>
            <a:r>
              <a:rPr lang="zh-CN" altLang="en-US" dirty="0"/>
              <a:t> 搭配 </a:t>
            </a:r>
            <a:r>
              <a:rPr lang="en-US" b="1" dirty="0"/>
              <a:t>条件变量</a:t>
            </a:r>
            <a:r>
              <a:rPr lang="zh-CN" altLang="en-US" dirty="0"/>
              <a:t> </a:t>
            </a:r>
            <a:r>
              <a:rPr lang="en-US" dirty="0"/>
              <a:t>完成</a:t>
            </a:r>
            <a:r>
              <a:rPr lang="en-US" b="1" dirty="0"/>
              <a:t>资源的等待与消耗</a:t>
            </a:r>
            <a:endParaRPr lang="en-CN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5A65265-C0B8-964F-95A0-90C5352B487D}"/>
              </a:ext>
            </a:extLst>
          </p:cNvPr>
          <p:cNvSpPr/>
          <p:nvPr/>
        </p:nvSpPr>
        <p:spPr>
          <a:xfrm>
            <a:off x="513750" y="4460210"/>
            <a:ext cx="82638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当前实现</a:t>
            </a:r>
            <a:r>
              <a:rPr lang="zh-CN" altLang="en-US" dirty="0">
                <a:solidFill>
                  <a:schemeClr val="accent1"/>
                </a:solidFill>
              </a:rPr>
              <a:t>：</a:t>
            </a:r>
            <a:r>
              <a:rPr lang="en-US" dirty="0" err="1">
                <a:solidFill>
                  <a:schemeClr val="accent1"/>
                </a:solidFill>
              </a:rPr>
              <a:t>需要单独创建互斥锁</a:t>
            </a:r>
            <a:r>
              <a:rPr lang="zh-CN" altLang="en-US" dirty="0">
                <a:solidFill>
                  <a:schemeClr val="accent1"/>
                </a:solidFill>
              </a:rPr>
              <a:t>与条件变量，并手动通过计数器来管理资源数量</a:t>
            </a:r>
            <a:endParaRPr lang="en-C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3C70E6-8A3E-9C45-8B9D-E25EF5840994}"/>
              </a:ext>
            </a:extLst>
          </p:cNvPr>
          <p:cNvSpPr/>
          <p:nvPr/>
        </p:nvSpPr>
        <p:spPr>
          <a:xfrm>
            <a:off x="1284786" y="4874181"/>
            <a:ext cx="5955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/>
              <a:t>为何不提出新的同步原语</a:t>
            </a:r>
            <a:r>
              <a:rPr lang="zh-CN" altLang="en-US" dirty="0"/>
              <a:t>，便于在多个线程之间</a:t>
            </a:r>
            <a:r>
              <a:rPr lang="zh-CN" altLang="en-US" b="1" dirty="0"/>
              <a:t>管理资源</a:t>
            </a:r>
            <a:endParaRPr lang="en-CN" b="1" dirty="0"/>
          </a:p>
        </p:txBody>
      </p:sp>
      <p:sp>
        <p:nvSpPr>
          <p:cNvPr id="6" name="右箭头 5">
            <a:extLst>
              <a:ext uri="{FF2B5EF4-FFF2-40B4-BE49-F238E27FC236}">
                <a16:creationId xmlns:a16="http://schemas.microsoft.com/office/drawing/2014/main" id="{67ECC5EE-96EF-614C-9B50-9611373AF466}"/>
              </a:ext>
            </a:extLst>
          </p:cNvPr>
          <p:cNvSpPr/>
          <p:nvPr/>
        </p:nvSpPr>
        <p:spPr>
          <a:xfrm>
            <a:off x="1308783" y="2129502"/>
            <a:ext cx="144016" cy="17015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9A5B3F9D-19D3-7A4B-8AD0-FBE06E63083B}"/>
              </a:ext>
            </a:extLst>
          </p:cNvPr>
          <p:cNvSpPr/>
          <p:nvPr/>
        </p:nvSpPr>
        <p:spPr>
          <a:xfrm>
            <a:off x="1311154" y="2616258"/>
            <a:ext cx="144016" cy="17015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右箭头 12">
            <a:extLst>
              <a:ext uri="{FF2B5EF4-FFF2-40B4-BE49-F238E27FC236}">
                <a16:creationId xmlns:a16="http://schemas.microsoft.com/office/drawing/2014/main" id="{DAA0800F-926B-4040-8143-32F4E132773F}"/>
              </a:ext>
            </a:extLst>
          </p:cNvPr>
          <p:cNvSpPr/>
          <p:nvPr/>
        </p:nvSpPr>
        <p:spPr>
          <a:xfrm>
            <a:off x="1308783" y="3103014"/>
            <a:ext cx="144016" cy="17015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39836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C71F52-3EFA-124C-A7BC-035134A5A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文件的查找过程：</a:t>
            </a:r>
            <a:r>
              <a:rPr kumimoji="1" lang="en" altLang="zh-CN" dirty="0"/>
              <a:t>/</a:t>
            </a:r>
            <a:r>
              <a:rPr kumimoji="1" lang="en" altLang="zh-CN" dirty="0" err="1"/>
              <a:t>os</a:t>
            </a:r>
            <a:r>
              <a:rPr kumimoji="1" lang="en" altLang="zh-CN" dirty="0"/>
              <a:t>-book/</a:t>
            </a:r>
            <a:r>
              <a:rPr kumimoji="1" lang="en" altLang="zh-CN" dirty="0" err="1"/>
              <a:t>fs.tex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E870C3-F8F0-CA43-9CA9-C4E63738B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40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E1CA7A2-3499-744F-866C-9C6706299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989" y="1201316"/>
            <a:ext cx="6870023" cy="34536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7EBB761-6A02-C647-BE70-8DF21B5273D8}"/>
              </a:ext>
            </a:extLst>
          </p:cNvPr>
          <p:cNvSpPr txBox="1"/>
          <p:nvPr/>
        </p:nvSpPr>
        <p:spPr>
          <a:xfrm>
            <a:off x="107504" y="5123714"/>
            <a:ext cx="7632848" cy="548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200" dirty="0"/>
              <a:t>注意：</a:t>
            </a:r>
            <a:r>
              <a:rPr kumimoji="1" lang="en-US" altLang="zh-CN" sz="1200" dirty="0"/>
              <a:t>inode</a:t>
            </a:r>
            <a:r>
              <a:rPr kumimoji="1" lang="zh-CN" altLang="en-US" sz="1200" dirty="0"/>
              <a:t>在这里并没有</a:t>
            </a:r>
            <a:r>
              <a:rPr kumimoji="1" lang="en-US" altLang="zh-CN" sz="1200" dirty="0"/>
              <a:t>size</a:t>
            </a:r>
            <a:r>
              <a:rPr kumimoji="1" lang="zh-CN" altLang="en-US" sz="1200" dirty="0"/>
              <a:t>等其他信息，只记录了</a:t>
            </a:r>
            <a:r>
              <a:rPr kumimoji="1" lang="en-US" altLang="zh-CN" sz="1200" dirty="0"/>
              <a:t>block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number</a:t>
            </a:r>
            <a:r>
              <a:rPr kumimoji="1" lang="zh-CN" altLang="en-US" sz="1200" dirty="0"/>
              <a:t>（最后一个指向索引块）；</a:t>
            </a:r>
            <a:r>
              <a:rPr kumimoji="1" lang="zh-CN" altLang="en-US" sz="1200" dirty="0">
                <a:latin typeface="+mn-ea"/>
              </a:rPr>
              <a:t>根目录是</a:t>
            </a:r>
            <a:r>
              <a:rPr kumimoji="1" lang="en-US" altLang="zh-CN" sz="1200" dirty="0">
                <a:latin typeface="+mn-ea"/>
              </a:rPr>
              <a:t>1</a:t>
            </a:r>
            <a:r>
              <a:rPr kumimoji="1" lang="zh-CN" altLang="en-US" sz="1200" dirty="0">
                <a:latin typeface="+mn-ea"/>
              </a:rPr>
              <a:t>号</a:t>
            </a:r>
            <a:r>
              <a:rPr kumimoji="1" lang="en-US" altLang="zh-CN" sz="1200" dirty="0" err="1">
                <a:latin typeface="+mn-ea"/>
              </a:rPr>
              <a:t>inode</a:t>
            </a:r>
            <a:r>
              <a:rPr kumimoji="1" lang="zh-CN" altLang="en-US" sz="1200" dirty="0">
                <a:latin typeface="+mn-ea"/>
              </a:rPr>
              <a:t>；</a:t>
            </a:r>
            <a:r>
              <a:rPr kumimoji="1" lang="zh-CN" altLang="en-US" sz="1200" dirty="0"/>
              <a:t>块分配信息是从</a:t>
            </a:r>
            <a:r>
              <a:rPr kumimoji="1" lang="en-US" altLang="zh-CN" sz="1200" dirty="0"/>
              <a:t>29</a:t>
            </a:r>
            <a:r>
              <a:rPr kumimoji="1" lang="zh-CN" altLang="en-US" sz="1200" dirty="0"/>
              <a:t>号块开始计算，即只考虑数据块；没有画出来的</a:t>
            </a:r>
            <a:r>
              <a:rPr kumimoji="1" lang="en-US" altLang="zh-CN" sz="1200" dirty="0"/>
              <a:t>block</a:t>
            </a:r>
            <a:r>
              <a:rPr kumimoji="1" lang="zh-CN" altLang="en-US" sz="1200" dirty="0"/>
              <a:t>可忽略。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666AB17A-046F-BC4B-B1C7-D2DC91B51F39}"/>
              </a:ext>
            </a:extLst>
          </p:cNvPr>
          <p:cNvSpPr/>
          <p:nvPr/>
        </p:nvSpPr>
        <p:spPr>
          <a:xfrm>
            <a:off x="4257762" y="2813723"/>
            <a:ext cx="228866" cy="228866"/>
          </a:xfrm>
          <a:prstGeom prst="ellipse">
            <a:avLst/>
          </a:prstGeom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/>
              <a:t>2</a:t>
            </a:r>
            <a:endParaRPr kumimoji="1" lang="zh-CN" altLang="en-US" sz="1000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A405CAEC-35A3-9046-AC15-3CCFA74B23E5}"/>
              </a:ext>
            </a:extLst>
          </p:cNvPr>
          <p:cNvSpPr/>
          <p:nvPr/>
        </p:nvSpPr>
        <p:spPr>
          <a:xfrm>
            <a:off x="4256207" y="1417340"/>
            <a:ext cx="228866" cy="228866"/>
          </a:xfrm>
          <a:prstGeom prst="ellipse">
            <a:avLst/>
          </a:prstGeom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/>
              <a:t>1</a:t>
            </a:r>
            <a:endParaRPr kumimoji="1" lang="zh-CN" altLang="en-US" sz="1000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E047DDA-3D99-BD4F-BEA1-31553FB4CC86}"/>
              </a:ext>
            </a:extLst>
          </p:cNvPr>
          <p:cNvSpPr/>
          <p:nvPr/>
        </p:nvSpPr>
        <p:spPr>
          <a:xfrm>
            <a:off x="6084168" y="4636982"/>
            <a:ext cx="228866" cy="228866"/>
          </a:xfrm>
          <a:prstGeom prst="ellipse">
            <a:avLst/>
          </a:prstGeom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/>
              <a:t>3</a:t>
            </a:r>
            <a:endParaRPr kumimoji="1" lang="zh-CN" altLang="en-US" sz="1000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4BAE565E-E918-7642-B1B0-24580682584C}"/>
              </a:ext>
            </a:extLst>
          </p:cNvPr>
          <p:cNvSpPr/>
          <p:nvPr/>
        </p:nvSpPr>
        <p:spPr>
          <a:xfrm>
            <a:off x="5999318" y="3564738"/>
            <a:ext cx="228866" cy="228866"/>
          </a:xfrm>
          <a:prstGeom prst="ellipse">
            <a:avLst/>
          </a:prstGeom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/>
              <a:t>4</a:t>
            </a:r>
            <a:endParaRPr kumimoji="1" lang="zh-CN" altLang="en-US" sz="1000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8027BF84-180D-6343-AE6F-505022A9595E}"/>
              </a:ext>
            </a:extLst>
          </p:cNvPr>
          <p:cNvSpPr/>
          <p:nvPr/>
        </p:nvSpPr>
        <p:spPr>
          <a:xfrm>
            <a:off x="4283968" y="4644858"/>
            <a:ext cx="228866" cy="228866"/>
          </a:xfrm>
          <a:prstGeom prst="ellipse">
            <a:avLst/>
          </a:prstGeom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/>
              <a:t>5</a:t>
            </a:r>
            <a:endParaRPr kumimoji="1" lang="zh-CN" altLang="en-US" sz="10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F02ACDB-60D3-2D40-82DE-DE94AAAAA4A0}"/>
              </a:ext>
            </a:extLst>
          </p:cNvPr>
          <p:cNvSpPr/>
          <p:nvPr/>
        </p:nvSpPr>
        <p:spPr>
          <a:xfrm>
            <a:off x="4716016" y="4140802"/>
            <a:ext cx="228866" cy="228866"/>
          </a:xfrm>
          <a:prstGeom prst="ellipse">
            <a:avLst/>
          </a:prstGeom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/>
              <a:t>6</a:t>
            </a:r>
            <a:endParaRPr kumimoji="1" lang="zh-CN" altLang="en-US" sz="1000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9EAC6E3E-22D0-094F-B44C-2675796F4262}"/>
              </a:ext>
            </a:extLst>
          </p:cNvPr>
          <p:cNvSpPr/>
          <p:nvPr/>
        </p:nvSpPr>
        <p:spPr>
          <a:xfrm>
            <a:off x="6647390" y="1417340"/>
            <a:ext cx="228866" cy="228866"/>
          </a:xfrm>
          <a:prstGeom prst="ellipse">
            <a:avLst/>
          </a:prstGeom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/>
              <a:t>7</a:t>
            </a:r>
            <a:endParaRPr kumimoji="1" lang="zh-CN" altLang="en-US" sz="1000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D78C2505-963D-944A-B356-C40B443D75A0}"/>
              </a:ext>
            </a:extLst>
          </p:cNvPr>
          <p:cNvSpPr/>
          <p:nvPr/>
        </p:nvSpPr>
        <p:spPr>
          <a:xfrm>
            <a:off x="6948264" y="2209428"/>
            <a:ext cx="228866" cy="228866"/>
          </a:xfrm>
          <a:prstGeom prst="ellipse">
            <a:avLst/>
          </a:prstGeom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/>
              <a:t>8</a:t>
            </a:r>
            <a:endParaRPr kumimoji="1" lang="zh-CN" altLang="en-US" sz="1000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F07AAB7-21D4-9B41-9E5C-D8648C6B6DCD}"/>
              </a:ext>
            </a:extLst>
          </p:cNvPr>
          <p:cNvSpPr/>
          <p:nvPr/>
        </p:nvSpPr>
        <p:spPr>
          <a:xfrm>
            <a:off x="2415304" y="4636982"/>
            <a:ext cx="228866" cy="228866"/>
          </a:xfrm>
          <a:prstGeom prst="ellipse">
            <a:avLst/>
          </a:prstGeom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/>
              <a:t>9</a:t>
            </a:r>
            <a:endParaRPr kumimoji="1" lang="zh-CN" altLang="en-US" sz="1000" dirty="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063AF44-9758-3A4F-BA16-CBF68282E5D8}"/>
              </a:ext>
            </a:extLst>
          </p:cNvPr>
          <p:cNvGrpSpPr/>
          <p:nvPr/>
        </p:nvGrpSpPr>
        <p:grpSpPr>
          <a:xfrm>
            <a:off x="1763688" y="3778796"/>
            <a:ext cx="520805" cy="230832"/>
            <a:chOff x="1763688" y="3778796"/>
            <a:chExt cx="520805" cy="230832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42127A8C-6FDF-B94E-A10E-6826AB1A816F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1E4811D-86C7-F24A-BD8D-0B0727C96109}"/>
                </a:ext>
              </a:extLst>
            </p:cNvPr>
            <p:cNvSpPr txBox="1"/>
            <p:nvPr/>
          </p:nvSpPr>
          <p:spPr>
            <a:xfrm>
              <a:off x="1763688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10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6CFB26C-1DE2-C84A-91F4-AA2DA46DF95B}"/>
              </a:ext>
            </a:extLst>
          </p:cNvPr>
          <p:cNvGrpSpPr/>
          <p:nvPr/>
        </p:nvGrpSpPr>
        <p:grpSpPr>
          <a:xfrm>
            <a:off x="5353623" y="1474540"/>
            <a:ext cx="520805" cy="230832"/>
            <a:chOff x="1763688" y="3778796"/>
            <a:chExt cx="520805" cy="230832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7F21783D-999F-344C-AD16-70CBA32A6F06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C8E8700E-054C-0746-85D6-4E83D955FC00}"/>
                </a:ext>
              </a:extLst>
            </p:cNvPr>
            <p:cNvSpPr txBox="1"/>
            <p:nvPr/>
          </p:nvSpPr>
          <p:spPr>
            <a:xfrm>
              <a:off x="1763688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11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94274843-D7AE-1B42-9F9E-AD9A4FB59C8A}"/>
              </a:ext>
            </a:extLst>
          </p:cNvPr>
          <p:cNvGrpSpPr/>
          <p:nvPr/>
        </p:nvGrpSpPr>
        <p:grpSpPr>
          <a:xfrm>
            <a:off x="5580112" y="1906588"/>
            <a:ext cx="520805" cy="230832"/>
            <a:chOff x="1763688" y="3778796"/>
            <a:chExt cx="520805" cy="230832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B3DC4E8B-7313-CD48-99C7-BC29A36BC26E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346B52C7-1B52-EC4B-A4F8-DBD4927CF19D}"/>
                </a:ext>
              </a:extLst>
            </p:cNvPr>
            <p:cNvSpPr txBox="1"/>
            <p:nvPr/>
          </p:nvSpPr>
          <p:spPr>
            <a:xfrm>
              <a:off x="1763688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12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119B37D5-A656-634A-A14B-22871F70B23E}"/>
              </a:ext>
            </a:extLst>
          </p:cNvPr>
          <p:cNvGrpSpPr/>
          <p:nvPr/>
        </p:nvGrpSpPr>
        <p:grpSpPr>
          <a:xfrm>
            <a:off x="5059307" y="4642892"/>
            <a:ext cx="520805" cy="230832"/>
            <a:chOff x="1763688" y="3778796"/>
            <a:chExt cx="520805" cy="230832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42E803F3-8170-D64C-B918-F82A84168C89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B554E9B9-09CB-3946-861D-878E88959606}"/>
                </a:ext>
              </a:extLst>
            </p:cNvPr>
            <p:cNvSpPr txBox="1"/>
            <p:nvPr/>
          </p:nvSpPr>
          <p:spPr>
            <a:xfrm>
              <a:off x="1763688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13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F3DDA47E-D34C-C53B-EE38-AB94BA19F307}"/>
              </a:ext>
            </a:extLst>
          </p:cNvPr>
          <p:cNvGrpSpPr/>
          <p:nvPr/>
        </p:nvGrpSpPr>
        <p:grpSpPr>
          <a:xfrm>
            <a:off x="5563363" y="2567551"/>
            <a:ext cx="520805" cy="230832"/>
            <a:chOff x="1748893" y="3778796"/>
            <a:chExt cx="520805" cy="230832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7E75245D-9FF1-4CDD-9B10-518C38864F26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33EDD86-C7ED-FF45-0527-9F4899307E9C}"/>
                </a:ext>
              </a:extLst>
            </p:cNvPr>
            <p:cNvSpPr txBox="1"/>
            <p:nvPr/>
          </p:nvSpPr>
          <p:spPr>
            <a:xfrm>
              <a:off x="1748893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14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BBB0CFA3-792D-953F-C633-BD9B49D52BBE}"/>
              </a:ext>
            </a:extLst>
          </p:cNvPr>
          <p:cNvGrpSpPr/>
          <p:nvPr/>
        </p:nvGrpSpPr>
        <p:grpSpPr>
          <a:xfrm>
            <a:off x="3203666" y="4644858"/>
            <a:ext cx="520805" cy="230832"/>
            <a:chOff x="1748893" y="3778796"/>
            <a:chExt cx="520805" cy="230832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046CF97C-C33B-0F23-2AAC-7EFF9D408034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335005E3-5048-4C8F-9943-C97B6E3112C6}"/>
                </a:ext>
              </a:extLst>
            </p:cNvPr>
            <p:cNvSpPr txBox="1"/>
            <p:nvPr/>
          </p:nvSpPr>
          <p:spPr>
            <a:xfrm>
              <a:off x="1748893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15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A2DDAE7D-18DD-33BE-DB36-CAEB9EBFCC02}"/>
              </a:ext>
            </a:extLst>
          </p:cNvPr>
          <p:cNvGrpSpPr/>
          <p:nvPr/>
        </p:nvGrpSpPr>
        <p:grpSpPr>
          <a:xfrm>
            <a:off x="3331115" y="4009628"/>
            <a:ext cx="520805" cy="230832"/>
            <a:chOff x="1748893" y="3778796"/>
            <a:chExt cx="520805" cy="230832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4A187298-5F6C-79F8-3A77-EA158F9BDA86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ABDFDF6-5E09-A3DE-269D-C157FB4DEFD7}"/>
                </a:ext>
              </a:extLst>
            </p:cNvPr>
            <p:cNvSpPr txBox="1"/>
            <p:nvPr/>
          </p:nvSpPr>
          <p:spPr>
            <a:xfrm>
              <a:off x="1748893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16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6B335E6A-0AAD-71F8-ADF0-0DCEF4C256F3}"/>
              </a:ext>
            </a:extLst>
          </p:cNvPr>
          <p:cNvGrpSpPr/>
          <p:nvPr/>
        </p:nvGrpSpPr>
        <p:grpSpPr>
          <a:xfrm>
            <a:off x="6855095" y="4642892"/>
            <a:ext cx="520805" cy="230832"/>
            <a:chOff x="1748893" y="3778796"/>
            <a:chExt cx="520805" cy="230832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83D6BC46-B475-EBCD-A144-697EFF4B046A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5698C2F1-2416-A7B5-DC5E-09E2143FE2AA}"/>
                </a:ext>
              </a:extLst>
            </p:cNvPr>
            <p:cNvSpPr txBox="1"/>
            <p:nvPr/>
          </p:nvSpPr>
          <p:spPr>
            <a:xfrm>
              <a:off x="1748893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17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6D636BF6-3A48-491E-2BB4-F212CC458B86}"/>
              </a:ext>
            </a:extLst>
          </p:cNvPr>
          <p:cNvSpPr txBox="1"/>
          <p:nvPr/>
        </p:nvSpPr>
        <p:spPr>
          <a:xfrm>
            <a:off x="-7109" y="4496516"/>
            <a:ext cx="21210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/>
              <a:t>    </a:t>
            </a:r>
            <a:r>
              <a:rPr kumimoji="1" lang="en-US" altLang="zh-CN" sz="1400" dirty="0"/>
              <a:t>~ </a:t>
            </a:r>
            <a:r>
              <a:rPr kumimoji="1" lang="zh-CN" altLang="en-US" sz="1400" dirty="0"/>
              <a:t>     找到文件的</a:t>
            </a:r>
            <a:r>
              <a:rPr kumimoji="1" lang="en-US" altLang="zh-CN" sz="1400" dirty="0" err="1"/>
              <a:t>inode</a:t>
            </a:r>
            <a:endParaRPr kumimoji="1" lang="en-US" altLang="zh-CN" sz="1400" dirty="0"/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F13B42DF-2477-2BBA-AB02-DBA0ECE6F798}"/>
              </a:ext>
            </a:extLst>
          </p:cNvPr>
          <p:cNvGrpSpPr/>
          <p:nvPr/>
        </p:nvGrpSpPr>
        <p:grpSpPr>
          <a:xfrm>
            <a:off x="245474" y="4517625"/>
            <a:ext cx="520805" cy="230832"/>
            <a:chOff x="1763688" y="3778796"/>
            <a:chExt cx="520805" cy="230832"/>
          </a:xfrm>
        </p:grpSpPr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6C399C31-71D7-7C12-4364-0CD79A3B8F00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42F4BBF2-56F0-34A5-3080-2B721C8D7F0C}"/>
                </a:ext>
              </a:extLst>
            </p:cNvPr>
            <p:cNvSpPr txBox="1"/>
            <p:nvPr/>
          </p:nvSpPr>
          <p:spPr>
            <a:xfrm>
              <a:off x="1763688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11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65D5BFAC-F372-9055-2CB2-B06989EF60E8}"/>
              </a:ext>
            </a:extLst>
          </p:cNvPr>
          <p:cNvGrpSpPr/>
          <p:nvPr/>
        </p:nvGrpSpPr>
        <p:grpSpPr>
          <a:xfrm>
            <a:off x="-104533" y="4517625"/>
            <a:ext cx="520805" cy="230832"/>
            <a:chOff x="1763688" y="3778796"/>
            <a:chExt cx="520805" cy="230832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FC547554-5ED0-A06F-D9E9-6893A15DEFB5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5AC8D7E1-E4B4-8662-4A15-E9C1CE791AB0}"/>
                </a:ext>
              </a:extLst>
            </p:cNvPr>
            <p:cNvSpPr txBox="1"/>
            <p:nvPr/>
          </p:nvSpPr>
          <p:spPr>
            <a:xfrm>
              <a:off x="1763688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  <p:sp>
        <p:nvSpPr>
          <p:cNvPr id="55" name="文本框 54">
            <a:extLst>
              <a:ext uri="{FF2B5EF4-FFF2-40B4-BE49-F238E27FC236}">
                <a16:creationId xmlns:a16="http://schemas.microsoft.com/office/drawing/2014/main" id="{421B830A-CBD2-494C-6021-D3CC894C7913}"/>
              </a:ext>
            </a:extLst>
          </p:cNvPr>
          <p:cNvSpPr txBox="1"/>
          <p:nvPr/>
        </p:nvSpPr>
        <p:spPr>
          <a:xfrm>
            <a:off x="0" y="4824156"/>
            <a:ext cx="18630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/>
              <a:t>    </a:t>
            </a:r>
            <a:r>
              <a:rPr kumimoji="1" lang="en-US" altLang="zh-CN" sz="1400" dirty="0"/>
              <a:t>~ </a:t>
            </a:r>
            <a:r>
              <a:rPr kumimoji="1" lang="zh-CN" altLang="en-US" sz="1400" dirty="0"/>
              <a:t>     读取文件内容</a:t>
            </a:r>
            <a:endParaRPr kumimoji="1" lang="en-US" altLang="zh-CN" sz="1400" dirty="0"/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A890472C-0508-3B31-3E6C-7C65CA44C8D5}"/>
              </a:ext>
            </a:extLst>
          </p:cNvPr>
          <p:cNvGrpSpPr/>
          <p:nvPr/>
        </p:nvGrpSpPr>
        <p:grpSpPr>
          <a:xfrm>
            <a:off x="252583" y="4845265"/>
            <a:ext cx="520805" cy="230832"/>
            <a:chOff x="1763688" y="3778796"/>
            <a:chExt cx="520805" cy="230832"/>
          </a:xfrm>
        </p:grpSpPr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CA787842-798A-1581-3964-C9E5726E8BDD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F0F939F5-6784-2AB3-E997-A19620838FA4}"/>
                </a:ext>
              </a:extLst>
            </p:cNvPr>
            <p:cNvSpPr txBox="1"/>
            <p:nvPr/>
          </p:nvSpPr>
          <p:spPr>
            <a:xfrm>
              <a:off x="1763688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17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FEDAD4F3-0832-7C0C-46A4-0A90AA705D9E}"/>
              </a:ext>
            </a:extLst>
          </p:cNvPr>
          <p:cNvGrpSpPr/>
          <p:nvPr/>
        </p:nvGrpSpPr>
        <p:grpSpPr>
          <a:xfrm>
            <a:off x="-97424" y="4845265"/>
            <a:ext cx="520805" cy="230832"/>
            <a:chOff x="1763688" y="3778796"/>
            <a:chExt cx="520805" cy="230832"/>
          </a:xfrm>
        </p:grpSpPr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551F3990-FF7F-FB57-99BD-28362F809524}"/>
                </a:ext>
              </a:extLst>
            </p:cNvPr>
            <p:cNvSpPr/>
            <p:nvPr/>
          </p:nvSpPr>
          <p:spPr>
            <a:xfrm>
              <a:off x="1907704" y="3780762"/>
              <a:ext cx="228866" cy="228866"/>
            </a:xfrm>
            <a:prstGeom prst="ellipse">
              <a:avLst/>
            </a:prstGeom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D52839BA-D039-0405-0EDC-595A7E897C4E}"/>
                </a:ext>
              </a:extLst>
            </p:cNvPr>
            <p:cNvSpPr txBox="1"/>
            <p:nvPr/>
          </p:nvSpPr>
          <p:spPr>
            <a:xfrm>
              <a:off x="1763688" y="3778796"/>
              <a:ext cx="520805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zh-CN" sz="900" dirty="0">
                  <a:solidFill>
                    <a:schemeClr val="bg1"/>
                  </a:solidFill>
                </a:rPr>
                <a:t>12</a:t>
              </a:r>
              <a:endParaRPr kumimoji="1" lang="zh-CN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2994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40" grpId="0"/>
      <p:bldP spid="5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直接 </a:t>
            </a:r>
            <a:r>
              <a:rPr kumimoji="1" lang="en-US" altLang="zh-CN" dirty="0"/>
              <a:t>Dump</a:t>
            </a:r>
            <a:r>
              <a:rPr kumimoji="1" lang="zh-CN" altLang="en-US" dirty="0"/>
              <a:t> 一个目录（</a:t>
            </a:r>
            <a:r>
              <a:rPr kumimoji="1" lang="en-US" altLang="zh-CN" dirty="0"/>
              <a:t>Ext4</a:t>
            </a:r>
            <a:r>
              <a:rPr kumimoji="1" lang="zh-CN" altLang="en-US" dirty="0"/>
              <a:t>文件系统）</a:t>
            </a:r>
          </a:p>
        </p:txBody>
      </p:sp>
      <p:sp>
        <p:nvSpPr>
          <p:cNvPr id="4" name="矩形 3"/>
          <p:cNvSpPr/>
          <p:nvPr/>
        </p:nvSpPr>
        <p:spPr>
          <a:xfrm>
            <a:off x="457200" y="1426632"/>
            <a:ext cx="82296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$</a:t>
            </a:r>
            <a:r>
              <a:rPr lang="zh-CN" altLang="en-US" sz="1400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1400" b="1" dirty="0" err="1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ls</a:t>
            </a:r>
            <a:r>
              <a:rPr lang="zh-CN" altLang="en-US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-ai</a:t>
            </a:r>
            <a:r>
              <a:rPr lang="zh-CN" altLang="en-US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temp</a:t>
            </a:r>
            <a:endParaRPr lang="zh-CN" altLang="en-US" sz="1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mr-IN" altLang="zh-CN" sz="1400" dirty="0">
                <a:latin typeface="Courier" charset="0"/>
                <a:ea typeface="Courier" charset="0"/>
                <a:cs typeface="Courier" charset="0"/>
              </a:rPr>
              <a:t>7536909 .  7530417 ..  7536939 </a:t>
            </a:r>
            <a:r>
              <a:rPr lang="mr-IN" altLang="zh-CN" sz="1400" dirty="0" err="1"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mr-IN" altLang="zh-CN" sz="1400" dirty="0">
                <a:latin typeface="Courier" charset="0"/>
                <a:ea typeface="Courier" charset="0"/>
                <a:cs typeface="Courier" charset="0"/>
              </a:rPr>
              <a:t>  7536940 </a:t>
            </a:r>
            <a:r>
              <a:rPr lang="mr-IN" altLang="zh-CN" sz="1400" dirty="0" err="1"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mr-IN" altLang="zh-CN" sz="1400" dirty="0">
                <a:latin typeface="Courier" charset="0"/>
                <a:ea typeface="Courier" charset="0"/>
                <a:cs typeface="Courier" charset="0"/>
              </a:rPr>
              <a:t>  7536941 </a:t>
            </a:r>
            <a:r>
              <a:rPr lang="mr-IN" altLang="zh-CN" sz="1400" dirty="0" err="1">
                <a:latin typeface="Courier" charset="0"/>
                <a:ea typeface="Courier" charset="0"/>
                <a:cs typeface="Courier" charset="0"/>
              </a:rPr>
              <a:t>c</a:t>
            </a:r>
            <a:r>
              <a:rPr lang="mr-IN" altLang="zh-CN" sz="1400" dirty="0">
                <a:latin typeface="Courier" charset="0"/>
                <a:ea typeface="Courier" charset="0"/>
                <a:cs typeface="Courier" charset="0"/>
              </a:rPr>
              <a:t>  7536942 </a:t>
            </a:r>
            <a:r>
              <a:rPr lang="mr-IN" altLang="zh-CN" sz="1400" dirty="0" err="1">
                <a:latin typeface="Courier" charset="0"/>
                <a:ea typeface="Courier" charset="0"/>
                <a:cs typeface="Courier" charset="0"/>
              </a:rPr>
              <a:t>d</a:t>
            </a:r>
            <a:endParaRPr lang="zh-CN" altLang="en-US" sz="1400" dirty="0">
              <a:latin typeface="Courier" charset="0"/>
              <a:ea typeface="Courier" charset="0"/>
              <a:cs typeface="Courier" charset="0"/>
            </a:endParaRPr>
          </a:p>
          <a:p>
            <a:endParaRPr lang="zh-CN" altLang="en-US" sz="1400" dirty="0">
              <a:solidFill>
                <a:srgbClr val="00B0F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zh-CN" sz="1400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$</a:t>
            </a:r>
            <a:r>
              <a:rPr lang="zh-CN" altLang="en-US" sz="1400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hr-HR" altLang="zh-CN" sz="1400" b="1" dirty="0" err="1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echo</a:t>
            </a:r>
            <a:r>
              <a:rPr lang="hr-HR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 “</a:t>
            </a:r>
            <a:r>
              <a:rPr lang="hr-HR" altLang="zh-CN" sz="1400" b="1" dirty="0" err="1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obase</a:t>
            </a:r>
            <a:r>
              <a:rPr lang="hr-HR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=16;7536909</a:t>
            </a:r>
            <a:r>
              <a:rPr lang="en-US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  <a:r>
              <a:rPr lang="mr-IN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7530417</a:t>
            </a:r>
            <a:r>
              <a:rPr lang="en-US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  <a:r>
              <a:rPr lang="mr-IN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7536939</a:t>
            </a:r>
            <a:r>
              <a:rPr lang="en-US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  <a:r>
              <a:rPr lang="mr-IN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7536940</a:t>
            </a:r>
            <a:r>
              <a:rPr lang="en-US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  <a:r>
              <a:rPr lang="mr-IN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7536941</a:t>
            </a:r>
            <a:r>
              <a:rPr lang="en-US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  <a:r>
              <a:rPr lang="mr-IN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7536942</a:t>
            </a:r>
            <a:r>
              <a:rPr lang="hr-HR" altLang="zh-CN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" | </a:t>
            </a:r>
            <a:r>
              <a:rPr lang="hr-HR" altLang="zh-CN" sz="1400" b="1" dirty="0" err="1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bc</a:t>
            </a:r>
            <a:endParaRPr lang="zh-CN" altLang="en-US" sz="1400" b="1" dirty="0">
              <a:solidFill>
                <a:srgbClr val="00B0F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73010D</a:t>
            </a:r>
            <a:r>
              <a:rPr lang="zh-CN" altLang="en-US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is-IS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72E7B1</a:t>
            </a:r>
            <a:r>
              <a:rPr lang="zh-CN" altLang="en-US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is-IS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73012B</a:t>
            </a:r>
            <a:r>
              <a:rPr lang="zh-CN" altLang="en-US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is-IS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73012C</a:t>
            </a:r>
            <a:r>
              <a:rPr lang="zh-CN" altLang="en-US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is-IS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73012D</a:t>
            </a:r>
            <a:r>
              <a:rPr lang="zh-CN" altLang="en-US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is-IS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73012E</a:t>
            </a:r>
            <a:endParaRPr lang="zh-CN" altLang="en-US" sz="1400" b="1" dirty="0">
              <a:solidFill>
                <a:srgbClr val="FF26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zh-CN" altLang="en-US" sz="1400" dirty="0">
              <a:solidFill>
                <a:srgbClr val="00B0F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zh-CN" sz="1400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$</a:t>
            </a:r>
            <a:r>
              <a:rPr lang="zh-CN" altLang="en-US" sz="1400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zh-CN" altLang="en-US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sudo /sbin/debugfs /dev/sda1</a:t>
            </a:r>
          </a:p>
          <a:p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debugfs 1.43.4 (31-Jan-2017)</a:t>
            </a:r>
          </a:p>
          <a:p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debugfs:  dump temp </a:t>
            </a:r>
            <a:r>
              <a:rPr lang="en-US" altLang="zh-CN" sz="1400" dirty="0" err="1">
                <a:latin typeface="Courier" charset="0"/>
                <a:ea typeface="Courier" charset="0"/>
                <a:cs typeface="Courier" charset="0"/>
              </a:rPr>
              <a:t>temp.out</a:t>
            </a:r>
            <a:endParaRPr lang="zh-CN" altLang="en-US" sz="1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debugfs:  quit</a:t>
            </a:r>
          </a:p>
          <a:p>
            <a:endParaRPr lang="zh-CN" altLang="en-US" sz="1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zh-CN" sz="1400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$</a:t>
            </a:r>
            <a:r>
              <a:rPr lang="zh-CN" altLang="en-US" sz="1400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1400" b="1" dirty="0" err="1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xxd</a:t>
            </a:r>
            <a:r>
              <a:rPr lang="zh-CN" altLang="en-US" sz="1400" b="1" dirty="0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1400" b="1" dirty="0" err="1">
                <a:solidFill>
                  <a:srgbClr val="00B0F0"/>
                </a:solidFill>
                <a:latin typeface="Courier" charset="0"/>
                <a:ea typeface="Courier" charset="0"/>
                <a:cs typeface="Courier" charset="0"/>
              </a:rPr>
              <a:t>temp.out</a:t>
            </a:r>
            <a:endParaRPr lang="zh-CN" altLang="en-US" sz="1400" b="1" dirty="0">
              <a:solidFill>
                <a:srgbClr val="00B0F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0000000: </a:t>
            </a:r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0d01 7300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0c00 0102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2e00 0000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b1e7 7200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 ..s...........r.</a:t>
            </a:r>
            <a:endParaRPr lang="zh-CN" altLang="en-US" sz="1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0000010: 0c00 0202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2e2e 0000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2b01 7300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0c00 0101  ........+.s.....</a:t>
            </a:r>
            <a:endParaRPr lang="zh-CN" altLang="en-US" sz="1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0000020: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6100 0000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2c01 7300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0c00 0101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6200 0000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 a...,.s.....b...</a:t>
            </a:r>
            <a:endParaRPr lang="zh-CN" altLang="en-US" sz="1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0000030: </a:t>
            </a:r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2d01 7300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0c00 0101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6300 0000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2e01 7300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 -.s.....c.....s.</a:t>
            </a:r>
            <a:endParaRPr lang="zh-CN" altLang="en-US" sz="1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0000040: c40f 0101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6400 0000</a:t>
            </a:r>
            <a:r>
              <a:rPr lang="fi-FI" altLang="zh-CN" sz="1400" dirty="0">
                <a:latin typeface="Courier" charset="0"/>
                <a:ea typeface="Courier" charset="0"/>
                <a:cs typeface="Courier" charset="0"/>
              </a:rPr>
              <a:t> 0000 0000 0000 0000  ....d...........</a:t>
            </a:r>
            <a:endParaRPr lang="zh-CN" altLang="en-US" sz="1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0000050: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...</a:t>
            </a:r>
            <a:endParaRPr lang="zh-CN" altLang="en-US" sz="1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404BDCE-03C3-0B44-AF58-74F78E328BD3}"/>
              </a:ext>
            </a:extLst>
          </p:cNvPr>
          <p:cNvSpPr txBox="1"/>
          <p:nvPr/>
        </p:nvSpPr>
        <p:spPr>
          <a:xfrm>
            <a:off x="2206080" y="1152080"/>
            <a:ext cx="6110336" cy="307777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mr-IN" altLang="zh-CN" sz="1400" dirty="0" err="1">
                <a:latin typeface="Courier" charset="0"/>
                <a:ea typeface="Courier" charset="0"/>
                <a:cs typeface="Courier" charset="0"/>
              </a:rPr>
              <a:t>ls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–ai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zh-CN" altLang="en-US" sz="1400" dirty="0">
                <a:latin typeface="+mn-ea"/>
                <a:cs typeface="Courier" charset="0"/>
              </a:rPr>
              <a:t>表示打印所有文件的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inode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号，如</a:t>
            </a:r>
            <a:r>
              <a:rPr lang="mr-IN" altLang="zh-CN" sz="1400" dirty="0">
                <a:latin typeface="Courier" charset="0"/>
                <a:ea typeface="Courier" charset="0"/>
                <a:cs typeface="Courier" charset="0"/>
              </a:rPr>
              <a:t>7536909</a:t>
            </a:r>
            <a:r>
              <a:rPr lang="zh-CN" altLang="mr-IN" sz="1400" dirty="0">
                <a:latin typeface="Courier" charset="0"/>
                <a:ea typeface="Courier" charset="0"/>
                <a:cs typeface="Courier" charset="0"/>
              </a:rPr>
              <a:t>就是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文件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.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的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inode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号</a:t>
            </a:r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369322C-B3AD-D24D-9C78-82215DC7985C}"/>
              </a:ext>
            </a:extLst>
          </p:cNvPr>
          <p:cNvSpPr txBox="1"/>
          <p:nvPr/>
        </p:nvSpPr>
        <p:spPr>
          <a:xfrm>
            <a:off x="4067944" y="2661094"/>
            <a:ext cx="4752528" cy="307777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400" dirty="0" err="1">
                <a:latin typeface="Courier" charset="0"/>
                <a:ea typeface="Courier" charset="0"/>
                <a:cs typeface="Courier" charset="0"/>
              </a:rPr>
              <a:t>bc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命令是将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inode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号从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10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进制转化为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16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进制，方便讲解</a:t>
            </a:r>
            <a:endParaRPr lang="zh-CN" altLang="en-US" sz="1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1F19D08-1C7D-CB44-ACF1-F277B6CEAF12}"/>
              </a:ext>
            </a:extLst>
          </p:cNvPr>
          <p:cNvSpPr txBox="1"/>
          <p:nvPr/>
        </p:nvSpPr>
        <p:spPr>
          <a:xfrm>
            <a:off x="4067944" y="3104014"/>
            <a:ext cx="4752528" cy="307777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400" dirty="0" err="1">
                <a:latin typeface="Courier" charset="0"/>
                <a:ea typeface="Courier" charset="0"/>
                <a:cs typeface="Courier" charset="0"/>
              </a:rPr>
              <a:t>debugfs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和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dump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是将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temp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目录在磁盘上的数据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dump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出来</a:t>
            </a:r>
            <a:endParaRPr lang="zh-CN" altLang="en-US" sz="1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6526237-F030-D944-AF09-54C0A3589AAA}"/>
              </a:ext>
            </a:extLst>
          </p:cNvPr>
          <p:cNvSpPr txBox="1"/>
          <p:nvPr/>
        </p:nvSpPr>
        <p:spPr>
          <a:xfrm>
            <a:off x="4067944" y="3546934"/>
            <a:ext cx="4752528" cy="307777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400" dirty="0" err="1">
                <a:latin typeface="Courier" charset="0"/>
                <a:ea typeface="Courier" charset="0"/>
                <a:cs typeface="Courier" charset="0"/>
              </a:rPr>
              <a:t>xxd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是将二进制文件</a:t>
            </a:r>
            <a:r>
              <a:rPr lang="en-US" altLang="zh-CN" sz="1400" dirty="0" err="1">
                <a:latin typeface="Courier" charset="0"/>
                <a:ea typeface="Courier" charset="0"/>
                <a:cs typeface="Courier" charset="0"/>
              </a:rPr>
              <a:t>temp.out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用</a:t>
            </a:r>
            <a:r>
              <a:rPr lang="en-US" altLang="zh-CN" sz="1400" dirty="0">
                <a:latin typeface="Courier" charset="0"/>
                <a:ea typeface="Courier" charset="0"/>
                <a:cs typeface="Courier" charset="0"/>
              </a:rPr>
              <a:t>16</a:t>
            </a:r>
            <a:r>
              <a:rPr lang="zh-CN" altLang="en-US" sz="1400" dirty="0">
                <a:latin typeface="Courier" charset="0"/>
                <a:ea typeface="Courier" charset="0"/>
                <a:cs typeface="Courier" charset="0"/>
              </a:rPr>
              <a:t>进制打印出来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65496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直接 </a:t>
            </a:r>
            <a:r>
              <a:rPr kumimoji="1" lang="en-US" altLang="zh-CN" dirty="0"/>
              <a:t>Dump</a:t>
            </a:r>
            <a:r>
              <a:rPr kumimoji="1" lang="zh-CN" altLang="en-US" dirty="0"/>
              <a:t> 一个目录（</a:t>
            </a:r>
            <a:r>
              <a:rPr kumimoji="1" lang="en-US" altLang="zh-CN" dirty="0"/>
              <a:t>Ext4</a:t>
            </a:r>
            <a:r>
              <a:rPr kumimoji="1" lang="zh-CN" altLang="en-US" dirty="0"/>
              <a:t>文件系统）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77DD354-A111-8743-B0F4-4285D9ACF2D9}"/>
              </a:ext>
            </a:extLst>
          </p:cNvPr>
          <p:cNvSpPr/>
          <p:nvPr/>
        </p:nvSpPr>
        <p:spPr>
          <a:xfrm>
            <a:off x="4572000" y="1335591"/>
            <a:ext cx="382496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0d01 7300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96FF"/>
                </a:solidFill>
                <a:latin typeface="Courier" charset="0"/>
                <a:ea typeface="Courier" charset="0"/>
                <a:cs typeface="Courier" charset="0"/>
              </a:rPr>
              <a:t>0c00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F79646"/>
                </a:solidFill>
                <a:latin typeface="Courier" charset="0"/>
                <a:ea typeface="Courier" charset="0"/>
                <a:cs typeface="Courier" charset="0"/>
              </a:rPr>
              <a:t>01</a:t>
            </a:r>
            <a:r>
              <a:rPr lang="fi-FI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02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2e00 0000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zh-CN" altLang="en-US" sz="1400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ctr"/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b1e7 7200</a:t>
            </a:r>
            <a:r>
              <a:rPr lang="zh-CN" altLang="en-US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96FF"/>
                </a:solidFill>
                <a:latin typeface="Courier" charset="0"/>
                <a:ea typeface="Courier" charset="0"/>
                <a:cs typeface="Courier" charset="0"/>
              </a:rPr>
              <a:t>0c00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F79646"/>
                </a:solidFill>
                <a:latin typeface="Courier" charset="0"/>
                <a:ea typeface="Courier" charset="0"/>
                <a:cs typeface="Courier" charset="0"/>
              </a:rPr>
              <a:t>02</a:t>
            </a:r>
            <a:r>
              <a:rPr lang="fi-FI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02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2e2e 0000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zh-CN" altLang="en-US" sz="1400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ctr"/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2b01 7300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96FF"/>
                </a:solidFill>
                <a:latin typeface="Courier" charset="0"/>
                <a:ea typeface="Courier" charset="0"/>
                <a:cs typeface="Courier" charset="0"/>
              </a:rPr>
              <a:t>0c00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F79646"/>
                </a:solidFill>
                <a:latin typeface="Courier" charset="0"/>
                <a:ea typeface="Courier" charset="0"/>
                <a:cs typeface="Courier" charset="0"/>
              </a:rPr>
              <a:t>01</a:t>
            </a:r>
            <a:r>
              <a:rPr lang="fi-FI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01</a:t>
            </a:r>
            <a:r>
              <a:rPr lang="zh-CN" altLang="en-US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6100 0000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zh-CN" altLang="en-US" sz="1400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ctr"/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2c01 7300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96FF"/>
                </a:solidFill>
                <a:latin typeface="Courier" charset="0"/>
                <a:ea typeface="Courier" charset="0"/>
                <a:cs typeface="Courier" charset="0"/>
              </a:rPr>
              <a:t>0c00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F79646"/>
                </a:solidFill>
                <a:latin typeface="Courier" charset="0"/>
                <a:ea typeface="Courier" charset="0"/>
                <a:cs typeface="Courier" charset="0"/>
              </a:rPr>
              <a:t>01</a:t>
            </a:r>
            <a:r>
              <a:rPr lang="fi-FI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01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6200 0000</a:t>
            </a:r>
            <a:r>
              <a:rPr lang="zh-CN" altLang="en-US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pPr algn="ctr"/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2d01 7300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96FF"/>
                </a:solidFill>
                <a:latin typeface="Courier" charset="0"/>
                <a:ea typeface="Courier" charset="0"/>
                <a:cs typeface="Courier" charset="0"/>
              </a:rPr>
              <a:t>0c00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F79646"/>
                </a:solidFill>
                <a:latin typeface="Courier" charset="0"/>
                <a:ea typeface="Courier" charset="0"/>
                <a:cs typeface="Courier" charset="0"/>
              </a:rPr>
              <a:t>01</a:t>
            </a:r>
            <a:r>
              <a:rPr lang="fi-FI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01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6300 0000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zh-CN" altLang="en-US" sz="1400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pPr algn="ctr"/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2e01 7300</a:t>
            </a:r>
            <a:r>
              <a:rPr lang="zh-CN" altLang="en-US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96FF"/>
                </a:solidFill>
                <a:latin typeface="Courier" charset="0"/>
                <a:ea typeface="Courier" charset="0"/>
                <a:cs typeface="Courier" charset="0"/>
              </a:rPr>
              <a:t>c40f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F79646"/>
                </a:solidFill>
                <a:latin typeface="Courier" charset="0"/>
                <a:ea typeface="Courier" charset="0"/>
                <a:cs typeface="Courier" charset="0"/>
              </a:rPr>
              <a:t>01</a:t>
            </a:r>
            <a:r>
              <a:rPr lang="fi-FI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01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6400 0000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zh-CN" altLang="en-US" sz="1400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6BD5D42-6EE7-A048-AC7A-C9838BBD58BB}"/>
              </a:ext>
            </a:extLst>
          </p:cNvPr>
          <p:cNvSpPr txBox="1"/>
          <p:nvPr/>
        </p:nvSpPr>
        <p:spPr>
          <a:xfrm>
            <a:off x="442635" y="1273324"/>
            <a:ext cx="482453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b="1" dirty="0" err="1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struct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ext4_dir_entry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{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uint32_t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 err="1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inode_number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uint16_t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 err="1">
                <a:solidFill>
                  <a:srgbClr val="0096FF"/>
                </a:solidFill>
                <a:latin typeface="Courier" charset="0"/>
                <a:ea typeface="Courier" charset="0"/>
                <a:cs typeface="Courier" charset="0"/>
              </a:rPr>
              <a:t>dir_entry_length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uint8_t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 err="1">
                <a:solidFill>
                  <a:srgbClr val="F79646"/>
                </a:solidFill>
                <a:latin typeface="Courier" charset="0"/>
                <a:ea typeface="Courier" charset="0"/>
                <a:cs typeface="Courier" charset="0"/>
              </a:rPr>
              <a:t>file_name_length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uint8_t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 err="1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file_type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char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    </a:t>
            </a:r>
            <a:r>
              <a:rPr kumimoji="1" lang="en-US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name[EXT4_NAME_LEN]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D0F8AC5-3579-C542-BE70-EBA4C20E747D}"/>
              </a:ext>
            </a:extLst>
          </p:cNvPr>
          <p:cNvSpPr/>
          <p:nvPr/>
        </p:nvSpPr>
        <p:spPr>
          <a:xfrm>
            <a:off x="4828298" y="3205927"/>
            <a:ext cx="3406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i-FI" altLang="zh-CN" sz="1400" b="1" dirty="0">
                <a:solidFill>
                  <a:srgbClr val="FF2600"/>
                </a:solidFill>
                <a:latin typeface="Courier" charset="0"/>
                <a:ea typeface="Courier" charset="0"/>
                <a:cs typeface="Courier" charset="0"/>
              </a:rPr>
              <a:t>0d01 7300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96FF"/>
                </a:solidFill>
                <a:latin typeface="Courier" charset="0"/>
                <a:ea typeface="Courier" charset="0"/>
                <a:cs typeface="Courier" charset="0"/>
              </a:rPr>
              <a:t>0c00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F79646"/>
                </a:solidFill>
                <a:latin typeface="Courier" charset="0"/>
                <a:ea typeface="Courier" charset="0"/>
                <a:cs typeface="Courier" charset="0"/>
              </a:rPr>
              <a:t>01</a:t>
            </a:r>
            <a:r>
              <a:rPr lang="fi-FI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02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fi-FI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2e00 0000</a:t>
            </a:r>
            <a:r>
              <a:rPr lang="fi-FI" altLang="zh-CN" sz="14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zh-CN" altLang="en-US" sz="1400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98F6401-4BBB-2E42-832B-7002BBF54726}"/>
              </a:ext>
            </a:extLst>
          </p:cNvPr>
          <p:cNvSpPr txBox="1"/>
          <p:nvPr/>
        </p:nvSpPr>
        <p:spPr>
          <a:xfrm>
            <a:off x="442635" y="3145532"/>
            <a:ext cx="36724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File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endParaRPr kumimoji="1" lang="zh-CN" altLang="en-US" sz="1400" b="1" dirty="0">
              <a:solidFill>
                <a:srgbClr val="8064A2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0x0: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Unknown</a:t>
            </a:r>
            <a:endParaRPr kumimoji="1" lang="zh-CN" altLang="en-US" sz="1400" b="1" dirty="0">
              <a:solidFill>
                <a:srgbClr val="8064A2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0x1: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Regular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file</a:t>
            </a:r>
            <a:endParaRPr kumimoji="1" lang="zh-CN" altLang="en-US" sz="1400" b="1" dirty="0">
              <a:solidFill>
                <a:srgbClr val="8064A2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0x2: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Directory</a:t>
            </a:r>
            <a:endParaRPr kumimoji="1" lang="zh-CN" altLang="en-US" sz="1400" b="1" dirty="0">
              <a:solidFill>
                <a:srgbClr val="8064A2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0x3: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Character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device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file</a:t>
            </a:r>
            <a:endParaRPr kumimoji="1" lang="zh-CN" altLang="en-US" sz="1400" b="1" dirty="0">
              <a:solidFill>
                <a:srgbClr val="8064A2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0x4: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Block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device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file</a:t>
            </a:r>
            <a:endParaRPr kumimoji="1" lang="zh-CN" altLang="en-US" sz="1400" b="1" dirty="0">
              <a:solidFill>
                <a:srgbClr val="8064A2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0x5: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FIFO</a:t>
            </a:r>
            <a:endParaRPr kumimoji="1" lang="zh-CN" altLang="en-US" sz="1400" b="1" dirty="0">
              <a:solidFill>
                <a:srgbClr val="8064A2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0x6: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Socket</a:t>
            </a:r>
            <a:endParaRPr kumimoji="1" lang="zh-CN" altLang="en-US" sz="1400" b="1" dirty="0">
              <a:solidFill>
                <a:srgbClr val="8064A2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0x7: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Symbolic</a:t>
            </a:r>
            <a:r>
              <a:rPr kumimoji="1" lang="zh-CN" altLang="en-US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link</a:t>
            </a:r>
            <a:endParaRPr kumimoji="1" lang="zh-CN" altLang="en-US" sz="1400" b="1" dirty="0">
              <a:solidFill>
                <a:srgbClr val="8064A2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2" name="下箭头 21">
            <a:extLst>
              <a:ext uri="{FF2B5EF4-FFF2-40B4-BE49-F238E27FC236}">
                <a16:creationId xmlns:a16="http://schemas.microsoft.com/office/drawing/2014/main" id="{029BC496-5952-9A44-A8D1-3257648837C4}"/>
              </a:ext>
            </a:extLst>
          </p:cNvPr>
          <p:cNvSpPr/>
          <p:nvPr/>
        </p:nvSpPr>
        <p:spPr>
          <a:xfrm>
            <a:off x="6228184" y="3577580"/>
            <a:ext cx="576064" cy="288032"/>
          </a:xfrm>
          <a:prstGeom prst="downArrow">
            <a:avLst/>
          </a:prstGeom>
          <a:noFill/>
          <a:ln w="2540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1226ACE-3C67-284E-BAB4-26C36302CF9A}"/>
              </a:ext>
            </a:extLst>
          </p:cNvPr>
          <p:cNvSpPr/>
          <p:nvPr/>
        </p:nvSpPr>
        <p:spPr>
          <a:xfrm>
            <a:off x="4860032" y="1358520"/>
            <a:ext cx="3240360" cy="216024"/>
          </a:xfrm>
          <a:prstGeom prst="rect">
            <a:avLst/>
          </a:prstGeom>
          <a:noFill/>
          <a:ln w="3175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E3AE830-715D-334C-A586-872FCCD78CCD}"/>
              </a:ext>
            </a:extLst>
          </p:cNvPr>
          <p:cNvSpPr/>
          <p:nvPr/>
        </p:nvSpPr>
        <p:spPr>
          <a:xfrm>
            <a:off x="4861135" y="3251091"/>
            <a:ext cx="3240360" cy="216024"/>
          </a:xfrm>
          <a:prstGeom prst="rect">
            <a:avLst/>
          </a:prstGeom>
          <a:noFill/>
          <a:ln w="3175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3E46BBA-032E-C944-AE65-464A6FF48488}"/>
              </a:ext>
            </a:extLst>
          </p:cNvPr>
          <p:cNvSpPr txBox="1"/>
          <p:nvPr/>
        </p:nvSpPr>
        <p:spPr>
          <a:xfrm>
            <a:off x="4828298" y="3937620"/>
            <a:ext cx="475252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0d01</a:t>
            </a:r>
            <a:r>
              <a:rPr kumimoji="1" lang="zh-CN" altLang="en-US" sz="14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7300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: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inode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number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    </a:t>
            </a:r>
            <a:r>
              <a:rPr kumimoji="1" lang="en-US" altLang="zh-CN" sz="1400" b="1" dirty="0">
                <a:solidFill>
                  <a:srgbClr val="0096FF"/>
                </a:solidFill>
                <a:latin typeface="Courier" charset="0"/>
                <a:ea typeface="Courier" charset="0"/>
                <a:cs typeface="Courier" charset="0"/>
              </a:rPr>
              <a:t>0c00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: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entry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length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is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12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bytes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kumimoji="1" lang="en-US" altLang="zh-CN" sz="1400" b="1" dirty="0">
                <a:solidFill>
                  <a:srgbClr val="FFC000"/>
                </a:solidFill>
                <a:latin typeface="Courier" charset="0"/>
                <a:ea typeface="Courier" charset="0"/>
                <a:cs typeface="Courier" charset="0"/>
              </a:rPr>
              <a:t>01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: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file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name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length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is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byte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kumimoji="1" lang="en-US" altLang="zh-CN" sz="1400" b="1" dirty="0">
                <a:solidFill>
                  <a:srgbClr val="8064A2"/>
                </a:solidFill>
                <a:latin typeface="Courier" charset="0"/>
                <a:ea typeface="Courier" charset="0"/>
                <a:cs typeface="Courier" charset="0"/>
              </a:rPr>
              <a:t>02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: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file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is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Directory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2e00</a:t>
            </a:r>
            <a:r>
              <a:rPr kumimoji="1" lang="zh-CN" altLang="en-US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0000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: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file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name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(2e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-&gt;</a:t>
            </a:r>
            <a:r>
              <a:rPr kumimoji="1" lang="zh-CN" altLang="en-US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1400" b="1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".")</a:t>
            </a:r>
            <a:endParaRPr kumimoji="1" lang="zh-CN" altLang="en-US" sz="1400" b="1" dirty="0">
              <a:solidFill>
                <a:prstClr val="black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A9A1BB-CED1-BF19-FEB5-F9D7A29E23DF}"/>
              </a:ext>
            </a:extLst>
          </p:cNvPr>
          <p:cNvSpPr txBox="1"/>
          <p:nvPr/>
        </p:nvSpPr>
        <p:spPr>
          <a:xfrm>
            <a:off x="4010667" y="1030517"/>
            <a:ext cx="12875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 err="1"/>
              <a:t>Inode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number</a:t>
            </a:r>
            <a:endParaRPr kumimoji="1"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37C29A-F12E-EB8F-319E-3F5B5D736B70}"/>
              </a:ext>
            </a:extLst>
          </p:cNvPr>
          <p:cNvSpPr txBox="1"/>
          <p:nvPr/>
        </p:nvSpPr>
        <p:spPr>
          <a:xfrm>
            <a:off x="5776778" y="1024519"/>
            <a:ext cx="3243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/>
              <a:t>小端表示，其实是</a:t>
            </a:r>
            <a:r>
              <a:rPr kumimoji="1" lang="en-US" altLang="zh-CN" sz="1400" dirty="0"/>
              <a:t>000c</a:t>
            </a:r>
            <a:r>
              <a:rPr kumimoji="1" lang="zh-CN" altLang="en-US" sz="1400" dirty="0"/>
              <a:t>，</a:t>
            </a:r>
            <a:r>
              <a:rPr kumimoji="1" lang="en-US" altLang="zh-CN" sz="1400" dirty="0"/>
              <a:t>2e</a:t>
            </a:r>
            <a:r>
              <a:rPr kumimoji="1" lang="zh-CN" altLang="en-US" sz="1400" dirty="0"/>
              <a:t>是</a:t>
            </a:r>
            <a:r>
              <a:rPr kumimoji="1" lang="en-US" altLang="zh-CN" sz="1400" dirty="0"/>
              <a:t>.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, 61</a:t>
            </a:r>
            <a:r>
              <a:rPr kumimoji="1" lang="zh-CN" altLang="en-US" sz="1400" dirty="0"/>
              <a:t>是</a:t>
            </a:r>
            <a:r>
              <a:rPr kumimoji="1" lang="en-US" altLang="zh-CN" sz="1400" dirty="0"/>
              <a:t>a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678531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D9257D5-B4C7-B64F-8528-B003109E2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硬链接与软链接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FCF45270-513A-8643-8CFB-30FD88AF31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7E4FF9F-C462-4046-905A-CEAD07959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9190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AF277C-2E7D-F241-9612-5D1E0179F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创建（硬）链接：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中的 </a:t>
            </a:r>
            <a:r>
              <a:rPr kumimoji="1" lang="en-US" altLang="zh-CN" dirty="0"/>
              <a:t>ln</a:t>
            </a:r>
            <a:r>
              <a:rPr kumimoji="1" lang="zh-CN" altLang="en-US" dirty="0"/>
              <a:t> 命令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4C2BC8B-C57F-B249-AB35-5891AF7AC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44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A9D721-726C-D14D-9921-FE97894B0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7" y="1489348"/>
            <a:ext cx="8312727" cy="324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7168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a typeface="Microsoft YaHei" panose="020B0503020204020204" pitchFamily="34" charset="-122"/>
              </a:rPr>
              <a:t>（硬）链接：</a:t>
            </a:r>
            <a:r>
              <a:rPr lang="en-US" altLang="zh-CN" dirty="0">
                <a:ea typeface="Microsoft YaHei" panose="020B0503020204020204" pitchFamily="34" charset="-122"/>
              </a:rPr>
              <a:t>Link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4267732"/>
          </a:xfrm>
        </p:spPr>
        <p:txBody>
          <a:bodyPr>
            <a:normAutofit/>
          </a:bodyPr>
          <a:lstStyle/>
          <a:p>
            <a:r>
              <a:rPr lang="en-US" altLang="zh-CN" sz="2000" dirty="0">
                <a:ea typeface="Microsoft YaHei" panose="020B0503020204020204" pitchFamily="34" charset="-122"/>
              </a:rPr>
              <a:t>LINK</a:t>
            </a:r>
          </a:p>
          <a:p>
            <a:pPr lvl="1"/>
            <a:r>
              <a:rPr lang="en-US" altLang="zh-CN" sz="1800" dirty="0">
                <a:ea typeface="Microsoft YaHei" panose="020B0503020204020204" pitchFamily="34" charset="-122"/>
              </a:rPr>
              <a:t>LINK("</a:t>
            </a:r>
            <a:r>
              <a:rPr lang="en-US" altLang="zh-CN" sz="1800" dirty="0">
                <a:solidFill>
                  <a:srgbClr val="0096FF"/>
                </a:solidFill>
                <a:ea typeface="Microsoft YaHei" panose="020B0503020204020204" pitchFamily="34" charset="-122"/>
              </a:rPr>
              <a:t>Mail/inbox/new-assignment</a:t>
            </a:r>
            <a:r>
              <a:rPr lang="en-US" altLang="zh-CN" sz="1800" dirty="0">
                <a:ea typeface="Microsoft YaHei" panose="020B0503020204020204" pitchFamily="34" charset="-122"/>
              </a:rPr>
              <a:t>", "</a:t>
            </a:r>
            <a:r>
              <a:rPr lang="en-US" altLang="zh-CN" sz="1800" dirty="0">
                <a:solidFill>
                  <a:srgbClr val="0096FF"/>
                </a:solidFill>
                <a:ea typeface="Microsoft YaHei" panose="020B0503020204020204" pitchFamily="34" charset="-122"/>
              </a:rPr>
              <a:t>assignment</a:t>
            </a:r>
            <a:r>
              <a:rPr lang="en-US" altLang="zh-CN" sz="1800" dirty="0">
                <a:ea typeface="Microsoft YaHei" panose="020B0503020204020204" pitchFamily="34" charset="-122"/>
              </a:rPr>
              <a:t>")</a:t>
            </a: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将严格的</a:t>
            </a:r>
            <a:r>
              <a:rPr lang="zh-CN" altLang="en-US" sz="1800" dirty="0">
                <a:highlight>
                  <a:srgbClr val="FFFF00"/>
                </a:highlight>
                <a:ea typeface="Microsoft YaHei" panose="020B0503020204020204" pitchFamily="34" charset="-122"/>
              </a:rPr>
              <a:t>层次结构（树）变成有向图</a:t>
            </a:r>
            <a:endParaRPr lang="en-US" altLang="zh-CN" sz="1800" dirty="0">
              <a:highlight>
                <a:srgbClr val="FFFF00"/>
              </a:highlight>
              <a:ea typeface="Microsoft YaHei" panose="020B0503020204020204" pitchFamily="34" charset="-122"/>
            </a:endParaRPr>
          </a:p>
          <a:p>
            <a:pPr lvl="2"/>
            <a:r>
              <a:rPr lang="zh-CN" altLang="en-US" sz="1600" dirty="0">
                <a:ea typeface="Microsoft YaHei" panose="020B0503020204020204" pitchFamily="34" charset="-122"/>
              </a:rPr>
              <a:t>注意：用户不能为目录创建</a:t>
            </a:r>
            <a:r>
              <a:rPr lang="en-US" altLang="zh-CN" sz="1600" dirty="0">
                <a:ea typeface="Microsoft YaHei" panose="020B0503020204020204" pitchFamily="34" charset="-122"/>
              </a:rPr>
              <a:t>link</a:t>
            </a: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不同的文件名可以指向同一个</a:t>
            </a:r>
            <a:r>
              <a:rPr lang="en-US" altLang="zh-CN" sz="1800" dirty="0">
                <a:ea typeface="Microsoft YaHei" panose="020B0503020204020204" pitchFamily="34" charset="-122"/>
              </a:rPr>
              <a:t>inode</a:t>
            </a:r>
            <a:r>
              <a:rPr lang="zh-CN" altLang="en-US" sz="1800" dirty="0">
                <a:ea typeface="Microsoft YaHei" panose="020B0503020204020204" pitchFamily="34" charset="-122"/>
              </a:rPr>
              <a:t>号</a:t>
            </a:r>
            <a:endParaRPr lang="en-US" altLang="zh-CN" sz="1800" dirty="0">
              <a:ea typeface="Microsoft YaHei" panose="020B0503020204020204" pitchFamily="34" charset="-122"/>
            </a:endParaRPr>
          </a:p>
          <a:p>
            <a:r>
              <a:rPr lang="en-US" altLang="zh-CN" sz="2000" dirty="0">
                <a:ea typeface="Microsoft YaHei" panose="020B0503020204020204" pitchFamily="34" charset="-122"/>
              </a:rPr>
              <a:t>UNLINK</a:t>
            </a: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删掉从文件名到</a:t>
            </a:r>
            <a:r>
              <a:rPr lang="en-US" altLang="zh-CN" sz="1800" dirty="0">
                <a:ea typeface="Microsoft YaHei" panose="020B0503020204020204" pitchFamily="34" charset="-122"/>
              </a:rPr>
              <a:t>inode</a:t>
            </a:r>
            <a:r>
              <a:rPr lang="zh-CN" altLang="en-US" sz="1800" dirty="0">
                <a:ea typeface="Microsoft YaHei" panose="020B0503020204020204" pitchFamily="34" charset="-122"/>
              </a:rPr>
              <a:t>号的绑定关系</a:t>
            </a:r>
            <a:endParaRPr lang="en-US" altLang="zh-CN" sz="180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如果</a:t>
            </a:r>
            <a:r>
              <a:rPr lang="en-US" altLang="zh-CN" sz="1800" dirty="0">
                <a:ea typeface="Microsoft YaHei" panose="020B0503020204020204" pitchFamily="34" charset="-122"/>
              </a:rPr>
              <a:t> UNLINK </a:t>
            </a:r>
            <a:r>
              <a:rPr lang="zh-CN" altLang="en-US" sz="1800" dirty="0">
                <a:ea typeface="Microsoft YaHei" panose="020B0503020204020204" pitchFamily="34" charset="-122"/>
              </a:rPr>
              <a:t>最后一个绑定，则把</a:t>
            </a:r>
            <a:r>
              <a:rPr lang="en-US" altLang="zh-CN" sz="1800" dirty="0">
                <a:ea typeface="Microsoft YaHei" panose="020B0503020204020204" pitchFamily="34" charset="-122"/>
              </a:rPr>
              <a:t> inode</a:t>
            </a:r>
            <a:r>
              <a:rPr lang="zh-CN" altLang="en-US" sz="1800" dirty="0">
                <a:ea typeface="Microsoft YaHei" panose="020B0503020204020204" pitchFamily="34" charset="-122"/>
              </a:rPr>
              <a:t> 和对应的 </a:t>
            </a:r>
            <a:r>
              <a:rPr lang="en-US" altLang="zh-CN" sz="1800" dirty="0">
                <a:ea typeface="Microsoft YaHei" panose="020B0503020204020204" pitchFamily="34" charset="-122"/>
              </a:rPr>
              <a:t>blocks</a:t>
            </a:r>
            <a:r>
              <a:rPr lang="zh-CN" altLang="en-US" sz="1800" dirty="0">
                <a:ea typeface="Microsoft YaHei" panose="020B0503020204020204" pitchFamily="34" charset="-122"/>
              </a:rPr>
              <a:t>放到 </a:t>
            </a:r>
            <a:r>
              <a:rPr lang="en-US" altLang="zh-CN" sz="1800" dirty="0">
                <a:ea typeface="Microsoft YaHei" panose="020B0503020204020204" pitchFamily="34" charset="-122"/>
              </a:rPr>
              <a:t>free-list</a:t>
            </a:r>
          </a:p>
          <a:p>
            <a:pPr lvl="2"/>
            <a:r>
              <a:rPr lang="zh-CN" altLang="en-US" sz="1600" dirty="0">
                <a:ea typeface="Microsoft YaHei" panose="020B0503020204020204" pitchFamily="34" charset="-122"/>
              </a:rPr>
              <a:t>每个文件都需要一个 </a:t>
            </a:r>
            <a:r>
              <a:rPr lang="en-US" altLang="zh-CN" sz="1600" dirty="0">
                <a:ea typeface="Microsoft YaHei" panose="020B0503020204020204" pitchFamily="34" charset="-122"/>
              </a:rPr>
              <a:t>reference counter</a:t>
            </a:r>
            <a:endParaRPr lang="zh-CN" sz="1600" dirty="0">
              <a:ea typeface="Microsoft YaHei" panose="020B0503020204020204" pitchFamily="34" charset="-122"/>
            </a:endParaRPr>
          </a:p>
        </p:txBody>
      </p:sp>
      <p:sp>
        <p:nvSpPr>
          <p:cNvPr id="27652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fld id="{B95589CF-65B1-C94F-A523-A7F319D0BD35}" type="slidenum">
              <a:rPr lang="zh-CN" altLang="en-US" sz="1200" b="0">
                <a:latin typeface="Arial" panose="020B0604020202020204" pitchFamily="34" charset="0"/>
                <a:ea typeface="Microsoft YaHei" panose="020B0503020204020204" pitchFamily="34" charset="-122"/>
                <a:cs typeface="DengXian" charset="0"/>
              </a:rPr>
              <a:pPr/>
              <a:t>45</a:t>
            </a:fld>
            <a:endParaRPr lang="en-US" altLang="zh-CN" sz="1200" b="0" dirty="0">
              <a:latin typeface="Arial" panose="020B0604020202020204" pitchFamily="34" charset="0"/>
              <a:ea typeface="Microsoft YaHei" panose="020B0503020204020204" pitchFamily="34" charset="-122"/>
              <a:cs typeface="DengXi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2865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标题 1"/>
          <p:cNvSpPr>
            <a:spLocks noGrp="1"/>
          </p:cNvSpPr>
          <p:nvPr>
            <p:ph type="title"/>
          </p:nvPr>
        </p:nvSpPr>
        <p:spPr>
          <a:xfrm>
            <a:off x="457200" y="335542"/>
            <a:ext cx="8229600" cy="900442"/>
          </a:xfrm>
        </p:spPr>
        <p:txBody>
          <a:bodyPr>
            <a:normAutofit/>
          </a:bodyPr>
          <a:lstStyle/>
          <a:p>
            <a:r>
              <a:rPr lang="zh-CN" altLang="en-US" dirty="0">
                <a:ea typeface="Microsoft YaHei" panose="020B0503020204020204" pitchFamily="34" charset="-122"/>
              </a:rPr>
              <a:t>（硬）链接：</a:t>
            </a:r>
            <a:r>
              <a:rPr lang="en-US" altLang="zh-CN" dirty="0">
                <a:ea typeface="Microsoft YaHei" panose="020B0503020204020204" pitchFamily="34" charset="-122"/>
              </a:rPr>
              <a:t>Link</a:t>
            </a:r>
            <a:endParaRPr lang="zh-CN" altLang="en-US" dirty="0">
              <a:ea typeface="Microsoft YaHei" panose="020B0503020204020204" pitchFamily="34" charset="-122"/>
            </a:endParaRPr>
          </a:p>
        </p:txBody>
      </p:sp>
      <p:sp>
        <p:nvSpPr>
          <p:cNvPr id="28675" name="内容占位符 2"/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4267732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ea typeface="Microsoft YaHei" panose="020B0503020204020204" pitchFamily="34" charset="-122"/>
              </a:rPr>
              <a:t>引用计数器（</a:t>
            </a:r>
            <a:r>
              <a:rPr lang="en-US" altLang="zh-CN" sz="2000" dirty="0">
                <a:ea typeface="Microsoft YaHei" panose="020B0503020204020204" pitchFamily="34" charset="-122"/>
              </a:rPr>
              <a:t>Reference count</a:t>
            </a:r>
            <a:r>
              <a:rPr lang="zh-CN" altLang="en-US" sz="2000" dirty="0">
                <a:ea typeface="Microsoft YaHei" panose="020B0503020204020204" pitchFamily="34" charset="-122"/>
              </a:rPr>
              <a:t>）</a:t>
            </a:r>
            <a:endParaRPr lang="en-US" altLang="zh-CN" sz="200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2000" dirty="0">
                <a:ea typeface="Microsoft YaHei" panose="020B0503020204020204" pitchFamily="34" charset="-122"/>
              </a:rPr>
              <a:t>一个</a:t>
            </a:r>
            <a:r>
              <a:rPr lang="en-US" altLang="zh-CN" sz="2000" dirty="0">
                <a:ea typeface="Microsoft YaHei" panose="020B0503020204020204" pitchFamily="34" charset="-122"/>
              </a:rPr>
              <a:t> inode </a:t>
            </a:r>
            <a:r>
              <a:rPr lang="zh-CN" altLang="en-US" sz="2000" dirty="0">
                <a:ea typeface="Microsoft YaHei" panose="020B0503020204020204" pitchFamily="34" charset="-122"/>
              </a:rPr>
              <a:t>可以绑定多个文件名</a:t>
            </a:r>
            <a:endParaRPr lang="en-US" altLang="zh-CN" sz="2000" dirty="0">
              <a:ea typeface="Microsoft YaHei" panose="020B0503020204020204" pitchFamily="34" charset="-122"/>
            </a:endParaRPr>
          </a:p>
          <a:p>
            <a:pPr lvl="2"/>
            <a:r>
              <a:rPr lang="en-US" altLang="zh-CN" sz="1600" dirty="0">
                <a:solidFill>
                  <a:srgbClr val="0096FF"/>
                </a:solidFill>
                <a:ea typeface="Microsoft YaHei" panose="020B0503020204020204" pitchFamily="34" charset="-122"/>
              </a:rPr>
              <a:t>LINK</a:t>
            </a:r>
            <a:r>
              <a:rPr lang="zh-CN" altLang="en-US" sz="1600" dirty="0">
                <a:solidFill>
                  <a:srgbClr val="0096FF"/>
                </a:solidFill>
                <a:ea typeface="Microsoft YaHei" panose="020B0503020204020204" pitchFamily="34" charset="-122"/>
              </a:rPr>
              <a:t> 时 </a:t>
            </a:r>
            <a:r>
              <a:rPr lang="en-US" altLang="zh-CN" sz="1600" dirty="0">
                <a:solidFill>
                  <a:srgbClr val="0096FF"/>
                </a:solidFill>
                <a:ea typeface="Microsoft YaHei" panose="020B0503020204020204" pitchFamily="34" charset="-122"/>
              </a:rPr>
              <a:t>+1</a:t>
            </a:r>
            <a:r>
              <a:rPr lang="en-US" altLang="zh-CN" sz="1600" dirty="0">
                <a:ea typeface="Microsoft YaHei" panose="020B0503020204020204" pitchFamily="34" charset="-122"/>
              </a:rPr>
              <a:t>, </a:t>
            </a:r>
            <a:r>
              <a:rPr lang="en-US" altLang="zh-CN" sz="1600" dirty="0">
                <a:solidFill>
                  <a:srgbClr val="0096FF"/>
                </a:solidFill>
                <a:ea typeface="Microsoft YaHei" panose="020B0503020204020204" pitchFamily="34" charset="-122"/>
              </a:rPr>
              <a:t>UNLINK</a:t>
            </a:r>
            <a:r>
              <a:rPr lang="zh-CN" altLang="en-US" sz="1600" dirty="0">
                <a:solidFill>
                  <a:srgbClr val="0096FF"/>
                </a:solidFill>
                <a:ea typeface="Microsoft YaHei" panose="020B0503020204020204" pitchFamily="34" charset="-122"/>
              </a:rPr>
              <a:t> 时 </a:t>
            </a:r>
            <a:r>
              <a:rPr lang="en-US" altLang="zh-CN" sz="1600" dirty="0">
                <a:solidFill>
                  <a:srgbClr val="0096FF"/>
                </a:solidFill>
                <a:ea typeface="Microsoft YaHei" panose="020B0503020204020204" pitchFamily="34" charset="-122"/>
              </a:rPr>
              <a:t>-1</a:t>
            </a:r>
          </a:p>
          <a:p>
            <a:pPr lvl="1"/>
            <a:r>
              <a:rPr lang="zh-CN" altLang="en-US" sz="2000" dirty="0">
                <a:ea typeface="Microsoft YaHei" panose="020B0503020204020204" pitchFamily="34" charset="-122"/>
              </a:rPr>
              <a:t>当</a:t>
            </a:r>
            <a:r>
              <a:rPr lang="en-US" altLang="zh-CN" sz="2000" dirty="0">
                <a:ea typeface="Microsoft YaHei" panose="020B0503020204020204" pitchFamily="34" charset="-122"/>
              </a:rPr>
              <a:t>reference</a:t>
            </a:r>
            <a:r>
              <a:rPr lang="zh-CN" altLang="en-US" sz="2000" dirty="0">
                <a:ea typeface="Microsoft YaHei" panose="020B0503020204020204" pitchFamily="34" charset="-122"/>
              </a:rPr>
              <a:t> </a:t>
            </a:r>
            <a:r>
              <a:rPr lang="en-US" altLang="zh-CN" sz="2000" dirty="0">
                <a:ea typeface="Microsoft YaHei" panose="020B0503020204020204" pitchFamily="34" charset="-122"/>
              </a:rPr>
              <a:t>count</a:t>
            </a:r>
            <a:r>
              <a:rPr lang="zh-CN" altLang="en-US" sz="2000" dirty="0">
                <a:ea typeface="Microsoft YaHei" panose="020B0503020204020204" pitchFamily="34" charset="-122"/>
              </a:rPr>
              <a:t>为</a:t>
            </a:r>
            <a:r>
              <a:rPr lang="en-US" altLang="zh-CN" sz="2000" dirty="0">
                <a:ea typeface="Microsoft YaHei" panose="020B0503020204020204" pitchFamily="34" charset="-122"/>
              </a:rPr>
              <a:t>0</a:t>
            </a:r>
            <a:r>
              <a:rPr lang="zh-CN" altLang="en-US" sz="2000" dirty="0">
                <a:ea typeface="Microsoft YaHei" panose="020B0503020204020204" pitchFamily="34" charset="-122"/>
              </a:rPr>
              <a:t>时，</a:t>
            </a:r>
            <a:r>
              <a:rPr lang="zh-CN" altLang="en-US" sz="2000" dirty="0">
                <a:highlight>
                  <a:srgbClr val="FFFF00"/>
                </a:highlight>
                <a:ea typeface="Microsoft YaHei" panose="020B0503020204020204" pitchFamily="34" charset="-122"/>
              </a:rPr>
              <a:t>文件被删除</a:t>
            </a:r>
            <a:endParaRPr lang="en-US" altLang="zh-CN" sz="2000" dirty="0">
              <a:highlight>
                <a:srgbClr val="FFFF00"/>
              </a:highlight>
              <a:ea typeface="Microsoft YaHei" panose="020B0503020204020204" pitchFamily="34" charset="-122"/>
            </a:endParaRPr>
          </a:p>
          <a:p>
            <a:pPr lvl="1"/>
            <a:r>
              <a:rPr lang="zh-CN" altLang="en-US" sz="2000" dirty="0">
                <a:solidFill>
                  <a:srgbClr val="0096FF"/>
                </a:solidFill>
                <a:ea typeface="Microsoft YaHei" panose="020B0503020204020204" pitchFamily="34" charset="-122"/>
              </a:rPr>
              <a:t>不允许出现环</a:t>
            </a:r>
            <a:endParaRPr lang="en-US" altLang="zh-CN" sz="2000" dirty="0">
              <a:solidFill>
                <a:srgbClr val="0096FF"/>
              </a:solidFill>
              <a:ea typeface="Microsoft YaHei" panose="020B0503020204020204" pitchFamily="34" charset="-122"/>
            </a:endParaRPr>
          </a:p>
          <a:p>
            <a:pPr lvl="2"/>
            <a:r>
              <a:rPr lang="zh-CN" altLang="en-US" sz="1800" dirty="0">
                <a:highlight>
                  <a:srgbClr val="FFFF00"/>
                </a:highlight>
                <a:ea typeface="Microsoft YaHei" panose="020B0503020204020204" pitchFamily="34" charset="-122"/>
              </a:rPr>
              <a:t>除了</a:t>
            </a:r>
            <a:r>
              <a:rPr lang="en-US" altLang="zh-CN" sz="1800" dirty="0">
                <a:ea typeface="Microsoft YaHei" panose="020B0503020204020204" pitchFamily="34" charset="-122"/>
              </a:rPr>
              <a:t> '.'</a:t>
            </a:r>
            <a:r>
              <a:rPr lang="zh-CN" altLang="en-US" sz="1800" dirty="0">
                <a:ea typeface="Microsoft YaHei" panose="020B0503020204020204" pitchFamily="34" charset="-122"/>
              </a:rPr>
              <a:t> 和</a:t>
            </a:r>
            <a:r>
              <a:rPr lang="en-US" altLang="zh-CN" sz="1800" dirty="0">
                <a:ea typeface="Microsoft YaHei" panose="020B0503020204020204" pitchFamily="34" charset="-122"/>
              </a:rPr>
              <a:t> '..'</a:t>
            </a:r>
          </a:p>
          <a:p>
            <a:pPr lvl="2"/>
            <a:r>
              <a:rPr lang="zh-CN" altLang="en-US" sz="1800" dirty="0">
                <a:ea typeface="Microsoft YaHei" panose="020B0503020204020204" pitchFamily="34" charset="-122"/>
              </a:rPr>
              <a:t>用来表明当前目录和上一层目录</a:t>
            </a:r>
            <a:br>
              <a:rPr lang="en-US" altLang="zh-CN" sz="1800" dirty="0">
                <a:ea typeface="Microsoft YaHei" panose="020B0503020204020204" pitchFamily="34" charset="-122"/>
              </a:rPr>
            </a:br>
            <a:r>
              <a:rPr lang="zh-CN" altLang="en-US" sz="1800" dirty="0">
                <a:ea typeface="Microsoft YaHei" panose="020B0503020204020204" pitchFamily="34" charset="-122"/>
              </a:rPr>
              <a:t>而不需要知道它们实际的名字</a:t>
            </a:r>
          </a:p>
        </p:txBody>
      </p:sp>
      <p:sp>
        <p:nvSpPr>
          <p:cNvPr id="28676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fld id="{84DAADE3-62A3-B343-BB57-326D304B3853}" type="slidenum">
              <a:rPr lang="zh-CN" altLang="en-US" sz="1200" b="0">
                <a:latin typeface="Arial" panose="020B0604020202020204" pitchFamily="34" charset="0"/>
                <a:ea typeface="Microsoft YaHei" panose="020B0503020204020204" pitchFamily="34" charset="-122"/>
                <a:cs typeface="Adobe 楷体 Std R" charset="0"/>
              </a:rPr>
              <a:pPr/>
              <a:t>46</a:t>
            </a:fld>
            <a:endParaRPr lang="en-US" altLang="zh-CN" sz="1200" b="0" dirty="0">
              <a:latin typeface="Arial" panose="020B0604020202020204" pitchFamily="34" charset="0"/>
              <a:ea typeface="Microsoft YaHei" panose="020B0503020204020204" pitchFamily="34" charset="-122"/>
              <a:cs typeface="Adobe 楷体 Std R" charset="0"/>
            </a:endParaRPr>
          </a:p>
        </p:txBody>
      </p:sp>
      <p:pic>
        <p:nvPicPr>
          <p:cNvPr id="2867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3721596"/>
            <a:ext cx="3105150" cy="1207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46627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ea typeface="Microsoft YaHei" panose="020B0503020204020204" pitchFamily="34" charset="-122"/>
              </a:rPr>
              <a:t>LINK</a:t>
            </a:r>
            <a:r>
              <a:rPr lang="zh-CN" altLang="en-US" dirty="0">
                <a:ea typeface="Microsoft YaHei" panose="020B0503020204020204" pitchFamily="34" charset="-122"/>
              </a:rPr>
              <a:t>不能形成环</a:t>
            </a:r>
          </a:p>
        </p:txBody>
      </p:sp>
      <p:sp>
        <p:nvSpPr>
          <p:cNvPr id="29699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fld id="{4AAA6A53-16F1-8E4C-A3E3-66CC7810566F}" type="slidenum">
              <a:rPr lang="zh-CN" altLang="en-US" sz="1200" b="0">
                <a:latin typeface="Arial" panose="020B0604020202020204" pitchFamily="34" charset="0"/>
                <a:ea typeface="Microsoft YaHei" panose="020B0503020204020204" pitchFamily="34" charset="-122"/>
                <a:cs typeface="Adobe 楷体 Std R" charset="0"/>
              </a:rPr>
              <a:pPr/>
              <a:t>47</a:t>
            </a:fld>
            <a:endParaRPr lang="en-US" altLang="zh-CN" sz="1200" b="0" dirty="0">
              <a:latin typeface="Arial" panose="020B0604020202020204" pitchFamily="34" charset="0"/>
              <a:ea typeface="Microsoft YaHei" panose="020B0503020204020204" pitchFamily="34" charset="-122"/>
              <a:cs typeface="Adobe 楷体 Std R" charset="0"/>
            </a:endParaRPr>
          </a:p>
        </p:txBody>
      </p:sp>
      <p:sp>
        <p:nvSpPr>
          <p:cNvPr id="5" name="圆角矩形 4"/>
          <p:cNvSpPr/>
          <p:nvPr/>
        </p:nvSpPr>
        <p:spPr bwMode="auto">
          <a:xfrm>
            <a:off x="1401763" y="1587500"/>
            <a:ext cx="5334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en-US" altLang="zh-CN" sz="1400" dirty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宋体" charset="0"/>
              </a:rPr>
              <a:t>root</a:t>
            </a:r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6" name="圆角矩形 5"/>
          <p:cNvSpPr/>
          <p:nvPr/>
        </p:nvSpPr>
        <p:spPr bwMode="auto">
          <a:xfrm>
            <a:off x="792163" y="2222500"/>
            <a:ext cx="5334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7" name="圆角矩形 6"/>
          <p:cNvSpPr/>
          <p:nvPr/>
        </p:nvSpPr>
        <p:spPr bwMode="auto">
          <a:xfrm>
            <a:off x="2087563" y="2211917"/>
            <a:ext cx="7620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en-US" altLang="zh-CN" sz="1400" dirty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宋体" charset="0"/>
              </a:rPr>
              <a:t>25:1</a:t>
            </a:r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8" name="圆角矩形 7"/>
          <p:cNvSpPr/>
          <p:nvPr/>
        </p:nvSpPr>
        <p:spPr bwMode="auto">
          <a:xfrm>
            <a:off x="792163" y="2857500"/>
            <a:ext cx="5334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10" name="圆角矩形 9"/>
          <p:cNvSpPr/>
          <p:nvPr/>
        </p:nvSpPr>
        <p:spPr bwMode="auto">
          <a:xfrm>
            <a:off x="2087563" y="2857500"/>
            <a:ext cx="7620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cxnSp>
        <p:nvCxnSpPr>
          <p:cNvPr id="29705" name="直接连接符 11"/>
          <p:cNvCxnSpPr>
            <a:cxnSpLocks noChangeShapeType="1"/>
            <a:stCxn id="5" idx="2"/>
            <a:endCxn id="6" idx="0"/>
          </p:cNvCxnSpPr>
          <p:nvPr/>
        </p:nvCxnSpPr>
        <p:spPr bwMode="auto">
          <a:xfrm flipH="1">
            <a:off x="1058863" y="1905000"/>
            <a:ext cx="60960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9706" name="直接连接符 13"/>
          <p:cNvCxnSpPr>
            <a:cxnSpLocks noChangeShapeType="1"/>
            <a:stCxn id="6" idx="2"/>
            <a:endCxn id="8" idx="0"/>
          </p:cNvCxnSpPr>
          <p:nvPr/>
        </p:nvCxnSpPr>
        <p:spPr bwMode="auto">
          <a:xfrm>
            <a:off x="1058863" y="2540000"/>
            <a:ext cx="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9707" name="直接连接符 17"/>
          <p:cNvCxnSpPr>
            <a:cxnSpLocks noChangeShapeType="1"/>
            <a:stCxn id="5" idx="2"/>
            <a:endCxn id="7" idx="0"/>
          </p:cNvCxnSpPr>
          <p:nvPr/>
        </p:nvCxnSpPr>
        <p:spPr bwMode="auto">
          <a:xfrm>
            <a:off x="1668463" y="1905001"/>
            <a:ext cx="800100" cy="30691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9708" name="直接连接符 19"/>
          <p:cNvCxnSpPr>
            <a:cxnSpLocks noChangeShapeType="1"/>
            <a:stCxn id="7" idx="2"/>
            <a:endCxn id="10" idx="0"/>
          </p:cNvCxnSpPr>
          <p:nvPr/>
        </p:nvCxnSpPr>
        <p:spPr bwMode="auto">
          <a:xfrm>
            <a:off x="2468563" y="2529418"/>
            <a:ext cx="0" cy="32808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29709" name="TextBox 20"/>
          <p:cNvSpPr txBox="1">
            <a:spLocks noChangeArrowheads="1"/>
          </p:cNvSpPr>
          <p:nvPr/>
        </p:nvSpPr>
        <p:spPr bwMode="auto">
          <a:xfrm>
            <a:off x="579140" y="3577580"/>
            <a:ext cx="2552700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pPr eaLnBrk="1" hangingPunct="1"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/a/b is a directory</a:t>
            </a:r>
          </a:p>
          <a:p>
            <a:pPr eaLnBrk="1" hangingPunct="1"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The </a:t>
            </a:r>
            <a:r>
              <a:rPr lang="en-US" altLang="zh-CN" sz="16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refcnt</a:t>
            </a: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 of a is 1</a:t>
            </a:r>
          </a:p>
          <a:p>
            <a:pPr eaLnBrk="1" hangingPunct="1"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a's inode num is 25</a:t>
            </a:r>
            <a:endParaRPr lang="zh-CN" altLang="en-US" sz="1600" b="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2" name="圆角矩形 21"/>
          <p:cNvSpPr/>
          <p:nvPr/>
        </p:nvSpPr>
        <p:spPr bwMode="auto">
          <a:xfrm>
            <a:off x="4068763" y="1587500"/>
            <a:ext cx="5334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en-US" altLang="zh-CN" sz="1400" dirty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宋体" charset="0"/>
              </a:rPr>
              <a:t>root</a:t>
            </a:r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23" name="圆角矩形 22"/>
          <p:cNvSpPr/>
          <p:nvPr/>
        </p:nvSpPr>
        <p:spPr bwMode="auto">
          <a:xfrm>
            <a:off x="3459163" y="2222500"/>
            <a:ext cx="5334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24" name="圆角矩形 23"/>
          <p:cNvSpPr/>
          <p:nvPr/>
        </p:nvSpPr>
        <p:spPr bwMode="auto">
          <a:xfrm>
            <a:off x="4754563" y="2211917"/>
            <a:ext cx="7620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en-US" altLang="zh-CN" sz="1400" dirty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宋体" charset="0"/>
              </a:rPr>
              <a:t>25:2</a:t>
            </a:r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25" name="圆角矩形 24"/>
          <p:cNvSpPr/>
          <p:nvPr/>
        </p:nvSpPr>
        <p:spPr bwMode="auto">
          <a:xfrm>
            <a:off x="3459163" y="2857500"/>
            <a:ext cx="5334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27" name="圆角矩形 26"/>
          <p:cNvSpPr/>
          <p:nvPr/>
        </p:nvSpPr>
        <p:spPr bwMode="auto">
          <a:xfrm>
            <a:off x="4754563" y="2857500"/>
            <a:ext cx="7620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cxnSp>
        <p:nvCxnSpPr>
          <p:cNvPr id="22547" name="直接连接符 27"/>
          <p:cNvCxnSpPr>
            <a:cxnSpLocks noChangeShapeType="1"/>
            <a:stCxn id="22" idx="2"/>
            <a:endCxn id="23" idx="0"/>
          </p:cNvCxnSpPr>
          <p:nvPr/>
        </p:nvCxnSpPr>
        <p:spPr bwMode="auto">
          <a:xfrm flipH="1">
            <a:off x="3725863" y="1905000"/>
            <a:ext cx="60960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2548" name="直接连接符 28"/>
          <p:cNvCxnSpPr>
            <a:cxnSpLocks noChangeShapeType="1"/>
            <a:stCxn id="23" idx="2"/>
            <a:endCxn id="25" idx="0"/>
          </p:cNvCxnSpPr>
          <p:nvPr/>
        </p:nvCxnSpPr>
        <p:spPr bwMode="auto">
          <a:xfrm>
            <a:off x="3725863" y="2540000"/>
            <a:ext cx="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2549" name="直接连接符 30"/>
          <p:cNvCxnSpPr>
            <a:cxnSpLocks noChangeShapeType="1"/>
            <a:stCxn id="22" idx="2"/>
            <a:endCxn id="24" idx="0"/>
          </p:cNvCxnSpPr>
          <p:nvPr/>
        </p:nvCxnSpPr>
        <p:spPr bwMode="auto">
          <a:xfrm>
            <a:off x="4335463" y="1905001"/>
            <a:ext cx="800100" cy="30691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2550" name="直接连接符 31"/>
          <p:cNvCxnSpPr>
            <a:cxnSpLocks noChangeShapeType="1"/>
            <a:stCxn id="24" idx="2"/>
            <a:endCxn id="27" idx="0"/>
          </p:cNvCxnSpPr>
          <p:nvPr/>
        </p:nvCxnSpPr>
        <p:spPr bwMode="auto">
          <a:xfrm>
            <a:off x="5135563" y="2529418"/>
            <a:ext cx="0" cy="32808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3" name="圆角矩形 32"/>
          <p:cNvSpPr/>
          <p:nvPr/>
        </p:nvSpPr>
        <p:spPr bwMode="auto">
          <a:xfrm>
            <a:off x="6811963" y="1587500"/>
            <a:ext cx="5334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en-US" altLang="zh-CN" sz="1400" dirty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宋体" charset="0"/>
              </a:rPr>
              <a:t>root</a:t>
            </a:r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34" name="圆角矩形 33"/>
          <p:cNvSpPr/>
          <p:nvPr/>
        </p:nvSpPr>
        <p:spPr bwMode="auto">
          <a:xfrm>
            <a:off x="6202363" y="2222500"/>
            <a:ext cx="5334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35" name="圆角矩形 34"/>
          <p:cNvSpPr/>
          <p:nvPr/>
        </p:nvSpPr>
        <p:spPr bwMode="auto">
          <a:xfrm>
            <a:off x="7497763" y="2211917"/>
            <a:ext cx="7620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r>
              <a:rPr lang="en-US" altLang="zh-CN" sz="1400" dirty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宋体" charset="0"/>
              </a:rPr>
              <a:t>25:1</a:t>
            </a:r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36" name="圆角矩形 35"/>
          <p:cNvSpPr/>
          <p:nvPr/>
        </p:nvSpPr>
        <p:spPr bwMode="auto">
          <a:xfrm>
            <a:off x="6202363" y="2857500"/>
            <a:ext cx="5334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sp>
        <p:nvSpPr>
          <p:cNvPr id="38" name="圆角矩形 37"/>
          <p:cNvSpPr/>
          <p:nvPr/>
        </p:nvSpPr>
        <p:spPr bwMode="auto">
          <a:xfrm>
            <a:off x="7497763" y="2857500"/>
            <a:ext cx="762000" cy="3175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0" hangingPunct="0"/>
            <a:endParaRPr lang="zh-CN" altLang="en-US" sz="1400" dirty="0">
              <a:solidFill>
                <a:schemeClr val="tx1"/>
              </a:solidFill>
              <a:latin typeface="Arial" panose="020B0604020202020204" pitchFamily="34" charset="0"/>
              <a:ea typeface="Microsoft YaHei" panose="020B0503020204020204" pitchFamily="34" charset="-122"/>
              <a:cs typeface="宋体" charset="0"/>
            </a:endParaRPr>
          </a:p>
        </p:txBody>
      </p:sp>
      <p:cxnSp>
        <p:nvCxnSpPr>
          <p:cNvPr id="22556" name="直接连接符 38"/>
          <p:cNvCxnSpPr>
            <a:cxnSpLocks noChangeShapeType="1"/>
            <a:stCxn id="33" idx="2"/>
            <a:endCxn id="34" idx="0"/>
          </p:cNvCxnSpPr>
          <p:nvPr/>
        </p:nvCxnSpPr>
        <p:spPr bwMode="auto">
          <a:xfrm flipH="1">
            <a:off x="6469063" y="1905000"/>
            <a:ext cx="60960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2557" name="直接连接符 39"/>
          <p:cNvCxnSpPr>
            <a:cxnSpLocks noChangeShapeType="1"/>
            <a:stCxn id="34" idx="2"/>
            <a:endCxn id="36" idx="0"/>
          </p:cNvCxnSpPr>
          <p:nvPr/>
        </p:nvCxnSpPr>
        <p:spPr bwMode="auto">
          <a:xfrm>
            <a:off x="6469063" y="2540000"/>
            <a:ext cx="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2558" name="直接连接符 41"/>
          <p:cNvCxnSpPr>
            <a:cxnSpLocks noChangeShapeType="1"/>
            <a:stCxn id="33" idx="2"/>
            <a:endCxn id="35" idx="0"/>
          </p:cNvCxnSpPr>
          <p:nvPr/>
        </p:nvCxnSpPr>
        <p:spPr bwMode="auto">
          <a:xfrm>
            <a:off x="7078663" y="1905001"/>
            <a:ext cx="800100" cy="30691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2559" name="直接连接符 42"/>
          <p:cNvCxnSpPr>
            <a:cxnSpLocks noChangeShapeType="1"/>
            <a:stCxn id="35" idx="2"/>
            <a:endCxn id="38" idx="0"/>
          </p:cNvCxnSpPr>
          <p:nvPr/>
        </p:nvCxnSpPr>
        <p:spPr bwMode="auto">
          <a:xfrm>
            <a:off x="7878763" y="2529418"/>
            <a:ext cx="0" cy="32808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2560" name="肘形连接符 48"/>
          <p:cNvCxnSpPr>
            <a:cxnSpLocks noChangeShapeType="1"/>
            <a:stCxn id="27" idx="1"/>
            <a:endCxn id="24" idx="1"/>
          </p:cNvCxnSpPr>
          <p:nvPr/>
        </p:nvCxnSpPr>
        <p:spPr bwMode="auto">
          <a:xfrm rot="10800000">
            <a:off x="4754563" y="2370668"/>
            <a:ext cx="12700" cy="645583"/>
          </a:xfrm>
          <a:prstGeom prst="bentConnector3">
            <a:avLst>
              <a:gd name="adj1" fmla="val 2213796"/>
            </a:avLst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2562" name="肘形连接符 56"/>
          <p:cNvCxnSpPr>
            <a:cxnSpLocks noChangeShapeType="1"/>
            <a:stCxn id="38" idx="1"/>
            <a:endCxn id="35" idx="1"/>
          </p:cNvCxnSpPr>
          <p:nvPr/>
        </p:nvCxnSpPr>
        <p:spPr bwMode="auto">
          <a:xfrm rot="10800000">
            <a:off x="7497763" y="2370668"/>
            <a:ext cx="12700" cy="645583"/>
          </a:xfrm>
          <a:prstGeom prst="bentConnector3">
            <a:avLst>
              <a:gd name="adj1" fmla="val 2544829"/>
            </a:avLst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29731" name="TextBox 57"/>
          <p:cNvSpPr txBox="1">
            <a:spLocks noChangeArrowheads="1"/>
          </p:cNvSpPr>
          <p:nvPr/>
        </p:nvSpPr>
        <p:spPr bwMode="auto">
          <a:xfrm>
            <a:off x="1782763" y="1778000"/>
            <a:ext cx="9144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pPr algn="ctr" eaLnBrk="1" hangingPunct="1"/>
            <a:r>
              <a:rPr lang="en-US" altLang="zh-CN" sz="1600" b="0" dirty="0">
                <a:latin typeface="Arial" panose="020B0604020202020204" pitchFamily="34" charset="0"/>
                <a:ea typeface="Microsoft YaHei" panose="020B0503020204020204" pitchFamily="34" charset="-122"/>
              </a:rPr>
              <a:t>a</a:t>
            </a:r>
            <a:endParaRPr lang="zh-CN" altLang="en-US" sz="1600" b="0" dirty="0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9732" name="TextBox 58"/>
          <p:cNvSpPr txBox="1">
            <a:spLocks noChangeArrowheads="1"/>
          </p:cNvSpPr>
          <p:nvPr/>
        </p:nvSpPr>
        <p:spPr bwMode="auto">
          <a:xfrm>
            <a:off x="1935163" y="2524125"/>
            <a:ext cx="6667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pPr algn="ctr" eaLnBrk="1" hangingPunct="1"/>
            <a:r>
              <a:rPr lang="en-US" altLang="zh-CN" sz="1600" b="0" dirty="0">
                <a:latin typeface="Arial" panose="020B0604020202020204" pitchFamily="34" charset="0"/>
                <a:ea typeface="Microsoft YaHei" panose="020B0503020204020204" pitchFamily="34" charset="-122"/>
              </a:rPr>
              <a:t>b</a:t>
            </a:r>
            <a:endParaRPr lang="zh-CN" altLang="en-US" sz="1600" b="0" dirty="0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2565" name="TextBox 59"/>
          <p:cNvSpPr txBox="1">
            <a:spLocks noChangeArrowheads="1"/>
          </p:cNvSpPr>
          <p:nvPr/>
        </p:nvSpPr>
        <p:spPr bwMode="auto">
          <a:xfrm>
            <a:off x="3281536" y="3577581"/>
            <a:ext cx="2514600" cy="13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pPr eaLnBrk="1" hangingPunct="1"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LINK ("/a/b/c", a")</a:t>
            </a:r>
          </a:p>
          <a:p>
            <a:pPr eaLnBrk="1" hangingPunct="1"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Cause a cycle!</a:t>
            </a:r>
          </a:p>
          <a:p>
            <a:pPr eaLnBrk="1" hangingPunct="1"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Refcnt</a:t>
            </a: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 of a is 2</a:t>
            </a:r>
          </a:p>
          <a:p>
            <a:pPr eaLnBrk="1" hangingPunct="1">
              <a:spcBef>
                <a:spcPts val="600"/>
              </a:spcBef>
              <a:buFont typeface="Arial" charset="0"/>
              <a:buChar char="•"/>
            </a:pPr>
            <a:endParaRPr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2566" name="TextBox 60"/>
          <p:cNvSpPr txBox="1">
            <a:spLocks noChangeArrowheads="1"/>
          </p:cNvSpPr>
          <p:nvPr/>
        </p:nvSpPr>
        <p:spPr bwMode="auto">
          <a:xfrm>
            <a:off x="4449763" y="1778000"/>
            <a:ext cx="9144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pPr algn="ctr" eaLnBrk="1" hangingPunct="1"/>
            <a:r>
              <a:rPr lang="en-US" altLang="zh-CN" sz="1600" b="0" dirty="0">
                <a:latin typeface="Arial" panose="020B0604020202020204" pitchFamily="34" charset="0"/>
                <a:ea typeface="Microsoft YaHei" panose="020B0503020204020204" pitchFamily="34" charset="-122"/>
              </a:rPr>
              <a:t>a</a:t>
            </a:r>
            <a:endParaRPr lang="zh-CN" altLang="en-US" sz="1600" b="0" dirty="0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2567" name="TextBox 61"/>
          <p:cNvSpPr txBox="1">
            <a:spLocks noChangeArrowheads="1"/>
          </p:cNvSpPr>
          <p:nvPr/>
        </p:nvSpPr>
        <p:spPr bwMode="auto">
          <a:xfrm>
            <a:off x="4602163" y="2524125"/>
            <a:ext cx="6667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pPr algn="ctr" eaLnBrk="1" hangingPunct="1"/>
            <a:r>
              <a:rPr lang="en-US" altLang="zh-CN" sz="1600" b="0" dirty="0">
                <a:latin typeface="Arial" panose="020B0604020202020204" pitchFamily="34" charset="0"/>
                <a:ea typeface="Microsoft YaHei" panose="020B0503020204020204" pitchFamily="34" charset="-122"/>
              </a:rPr>
              <a:t>b</a:t>
            </a:r>
            <a:endParaRPr lang="zh-CN" altLang="en-US" sz="1600" b="0" dirty="0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2568" name="TextBox 64"/>
          <p:cNvSpPr txBox="1">
            <a:spLocks noChangeArrowheads="1"/>
          </p:cNvSpPr>
          <p:nvPr/>
        </p:nvSpPr>
        <p:spPr bwMode="auto">
          <a:xfrm>
            <a:off x="4011613" y="2524125"/>
            <a:ext cx="6667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pPr algn="ctr" eaLnBrk="1" hangingPunct="1"/>
            <a:r>
              <a:rPr lang="en-US" altLang="zh-CN" sz="1600" b="0" dirty="0">
                <a:latin typeface="Arial" panose="020B0604020202020204" pitchFamily="34" charset="0"/>
                <a:ea typeface="Microsoft YaHei" panose="020B0503020204020204" pitchFamily="34" charset="-122"/>
              </a:rPr>
              <a:t>c</a:t>
            </a:r>
            <a:endParaRPr lang="zh-CN" altLang="en-US" sz="1600" b="0" dirty="0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2569" name="TextBox 67"/>
          <p:cNvSpPr txBox="1">
            <a:spLocks noChangeArrowheads="1"/>
          </p:cNvSpPr>
          <p:nvPr/>
        </p:nvSpPr>
        <p:spPr bwMode="auto">
          <a:xfrm>
            <a:off x="7326313" y="2524125"/>
            <a:ext cx="6667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pPr algn="ctr" eaLnBrk="1" hangingPunct="1"/>
            <a:r>
              <a:rPr lang="en-US" altLang="zh-CN" sz="1600" b="0" dirty="0">
                <a:latin typeface="Arial" panose="020B0604020202020204" pitchFamily="34" charset="0"/>
                <a:ea typeface="Microsoft YaHei" panose="020B0503020204020204" pitchFamily="34" charset="-122"/>
              </a:rPr>
              <a:t>b</a:t>
            </a:r>
            <a:endParaRPr lang="zh-CN" altLang="en-US" sz="1600" b="0" dirty="0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2570" name="TextBox 68"/>
          <p:cNvSpPr txBox="1">
            <a:spLocks noChangeArrowheads="1"/>
          </p:cNvSpPr>
          <p:nvPr/>
        </p:nvSpPr>
        <p:spPr bwMode="auto">
          <a:xfrm>
            <a:off x="6735763" y="2524125"/>
            <a:ext cx="6667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pPr algn="ctr" eaLnBrk="1" hangingPunct="1"/>
            <a:r>
              <a:rPr lang="en-US" altLang="zh-CN" sz="1600" b="0" dirty="0">
                <a:latin typeface="Arial" panose="020B0604020202020204" pitchFamily="34" charset="0"/>
                <a:ea typeface="Microsoft YaHei" panose="020B0503020204020204" pitchFamily="34" charset="-122"/>
              </a:rPr>
              <a:t>c</a:t>
            </a:r>
            <a:endParaRPr lang="zh-CN" altLang="en-US" sz="1600" b="0" dirty="0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2571" name="TextBox 69"/>
          <p:cNvSpPr txBox="1">
            <a:spLocks noChangeArrowheads="1"/>
          </p:cNvSpPr>
          <p:nvPr/>
        </p:nvSpPr>
        <p:spPr bwMode="auto">
          <a:xfrm>
            <a:off x="6018659" y="3577580"/>
            <a:ext cx="3017837" cy="1800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pPr eaLnBrk="1" hangingPunct="1"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UNLINK ("/a")</a:t>
            </a:r>
          </a:p>
          <a:p>
            <a:pPr eaLnBrk="1" hangingPunct="1"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Refcnt</a:t>
            </a: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 of a is 1, so the inode 25 is not deleted</a:t>
            </a:r>
          </a:p>
          <a:p>
            <a:pPr eaLnBrk="1" hangingPunct="1"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Now inode 25 is dis-connected from graph</a:t>
            </a:r>
          </a:p>
          <a:p>
            <a:pPr eaLnBrk="1" hangingPunct="1">
              <a:spcBef>
                <a:spcPts val="600"/>
              </a:spcBef>
              <a:buFont typeface="Arial" charset="0"/>
              <a:buChar char="•"/>
            </a:pP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No</a:t>
            </a: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one</a:t>
            </a: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can</a:t>
            </a: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get</a:t>
            </a:r>
            <a:r>
              <a:rPr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 </a:t>
            </a:r>
            <a:r>
              <a:rPr lang="en-US" altLang="zh-CN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it!</a:t>
            </a:r>
          </a:p>
        </p:txBody>
      </p:sp>
      <p:sp>
        <p:nvSpPr>
          <p:cNvPr id="22572" name="TextBox 70"/>
          <p:cNvSpPr txBox="1">
            <a:spLocks noChangeArrowheads="1"/>
          </p:cNvSpPr>
          <p:nvPr/>
        </p:nvSpPr>
        <p:spPr bwMode="auto">
          <a:xfrm>
            <a:off x="7308304" y="1849388"/>
            <a:ext cx="9144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pPr algn="ctr" eaLnBrk="1" hangingPunct="1"/>
            <a:r>
              <a:rPr lang="en-US" altLang="zh-CN" sz="1600" b="0" dirty="0">
                <a:latin typeface="Arial" panose="020B0604020202020204" pitchFamily="34" charset="0"/>
                <a:ea typeface="Microsoft YaHei" panose="020B0503020204020204" pitchFamily="34" charset="-122"/>
              </a:rPr>
              <a:t>a</a:t>
            </a:r>
            <a:endParaRPr lang="zh-CN" altLang="en-US" sz="1600" b="0" dirty="0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pic>
        <p:nvPicPr>
          <p:cNvPr id="3" name="图形 2">
            <a:extLst>
              <a:ext uri="{FF2B5EF4-FFF2-40B4-BE49-F238E27FC236}">
                <a16:creationId xmlns:a16="http://schemas.microsoft.com/office/drawing/2014/main" id="{1AC838D3-A938-F444-B99F-2097BD4C85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08304" y="1852904"/>
            <a:ext cx="356524" cy="35652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0371B07-A872-E7A3-1845-1EF34FD7807A}"/>
              </a:ext>
            </a:extLst>
          </p:cNvPr>
          <p:cNvSpPr txBox="1"/>
          <p:nvPr/>
        </p:nvSpPr>
        <p:spPr>
          <a:xfrm>
            <a:off x="7326313" y="11165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找不到了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1CC88C5-275A-C5FB-389C-9C2CC0405789}"/>
              </a:ext>
            </a:extLst>
          </p:cNvPr>
          <p:cNvSpPr txBox="1"/>
          <p:nvPr/>
        </p:nvSpPr>
        <p:spPr>
          <a:xfrm>
            <a:off x="5746282" y="336884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造成磁盘泄漏（空间浪费）</a:t>
            </a:r>
          </a:p>
        </p:txBody>
      </p:sp>
    </p:spTree>
    <p:extLst>
      <p:ext uri="{BB962C8B-B14F-4D97-AF65-F5344CB8AC3E}">
        <p14:creationId xmlns:p14="http://schemas.microsoft.com/office/powerpoint/2010/main" val="17848213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a typeface="Microsoft YaHei" panose="020B0503020204020204" pitchFamily="34" charset="-122"/>
              </a:rPr>
              <a:t>软链接（符号链接）</a:t>
            </a:r>
            <a:endParaRPr lang="zh-CN" altLang="en-US" sz="4400" dirty="0">
              <a:ea typeface="Microsoft YaHei" panose="020B0503020204020204" pitchFamily="34" charset="-122"/>
            </a:endParaRPr>
          </a:p>
        </p:txBody>
      </p:sp>
      <p:sp>
        <p:nvSpPr>
          <p:cNvPr id="37891" name="内容占位符 2"/>
          <p:cNvSpPr>
            <a:spLocks noGrp="1"/>
          </p:cNvSpPr>
          <p:nvPr>
            <p:ph idx="1"/>
          </p:nvPr>
        </p:nvSpPr>
        <p:spPr>
          <a:xfrm>
            <a:off x="457200" y="1333501"/>
            <a:ext cx="8229600" cy="4116287"/>
          </a:xfrm>
        </p:spPr>
        <p:txBody>
          <a:bodyPr>
            <a:noAutofit/>
          </a:bodyPr>
          <a:lstStyle/>
          <a:p>
            <a:r>
              <a:rPr lang="zh-CN" altLang="en-US" sz="2000" b="0" dirty="0">
                <a:ea typeface="Microsoft YaHei" panose="020B0503020204020204" pitchFamily="34" charset="-122"/>
              </a:rPr>
              <a:t>如何在一个磁盘上建立指向另一个磁盘的</a:t>
            </a:r>
            <a:r>
              <a:rPr lang="en-US" altLang="zh-CN" sz="2000" b="0" dirty="0">
                <a:ea typeface="Microsoft YaHei" panose="020B0503020204020204" pitchFamily="34" charset="-122"/>
              </a:rPr>
              <a:t>Link</a:t>
            </a:r>
            <a:r>
              <a:rPr lang="zh-CN" altLang="en-US" sz="2000" b="0" dirty="0">
                <a:ea typeface="Microsoft YaHei" panose="020B0503020204020204" pitchFamily="34" charset="-122"/>
              </a:rPr>
              <a:t>？</a:t>
            </a:r>
            <a:endParaRPr lang="en-US" altLang="zh-CN" sz="2000" b="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无法，因为不同磁盘的 </a:t>
            </a:r>
            <a:r>
              <a:rPr lang="en-US" altLang="zh-CN" sz="1800" dirty="0">
                <a:ea typeface="Microsoft YaHei" panose="020B0503020204020204" pitchFamily="34" charset="-122"/>
              </a:rPr>
              <a:t>inode</a:t>
            </a:r>
            <a:r>
              <a:rPr lang="zh-CN" altLang="en-US" sz="1800" dirty="0">
                <a:ea typeface="Microsoft YaHei" panose="020B0503020204020204" pitchFamily="34" charset="-122"/>
              </a:rPr>
              <a:t> 命名空间是不同的（因为文件系统不同）</a:t>
            </a:r>
            <a:endParaRPr lang="en-US" altLang="zh-CN" sz="1800" dirty="0">
              <a:ea typeface="Microsoft YaHei" panose="020B0503020204020204" pitchFamily="34" charset="-122"/>
            </a:endParaRPr>
          </a:p>
          <a:p>
            <a:endParaRPr lang="en-US" altLang="zh-CN" sz="2000" b="0" dirty="0">
              <a:ea typeface="Microsoft YaHei" panose="020B0503020204020204" pitchFamily="34" charset="-122"/>
            </a:endParaRPr>
          </a:p>
          <a:p>
            <a:r>
              <a:rPr lang="zh-CN" altLang="en-US" sz="2000" b="0" dirty="0">
                <a:ea typeface="Microsoft YaHei" panose="020B0503020204020204" pitchFamily="34" charset="-122"/>
              </a:rPr>
              <a:t>一种简单的方案</a:t>
            </a:r>
            <a:endParaRPr lang="en-US" altLang="zh-CN" sz="2000" b="0" dirty="0">
              <a:ea typeface="Microsoft YaHei" panose="020B0503020204020204" pitchFamily="34" charset="-122"/>
            </a:endParaRP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让</a:t>
            </a:r>
            <a:r>
              <a:rPr lang="en-US" altLang="zh-CN" sz="1800" dirty="0">
                <a:ea typeface="Microsoft YaHei" panose="020B0503020204020204" pitchFamily="34" charset="-122"/>
              </a:rPr>
              <a:t>inode</a:t>
            </a:r>
            <a:r>
              <a:rPr lang="zh-CN" altLang="en-US" sz="1800" dirty="0">
                <a:ea typeface="Microsoft YaHei" panose="020B0503020204020204" pitchFamily="34" charset="-122"/>
              </a:rPr>
              <a:t>在所有磁盘中是唯一的，显然不可行</a:t>
            </a:r>
            <a:endParaRPr lang="en-US" altLang="zh-CN" sz="1800" dirty="0">
              <a:ea typeface="Microsoft YaHei" panose="020B0503020204020204" pitchFamily="34" charset="-122"/>
            </a:endParaRPr>
          </a:p>
          <a:p>
            <a:r>
              <a:rPr lang="zh-CN" altLang="en-US" sz="2000" b="0" dirty="0">
                <a:ea typeface="Microsoft YaHei" panose="020B0503020204020204" pitchFamily="34" charset="-122"/>
              </a:rPr>
              <a:t>引入第七层：软链接（符号链接） </a:t>
            </a:r>
            <a:r>
              <a:rPr lang="en-US" altLang="zh-CN" sz="2000" b="0" dirty="0">
                <a:solidFill>
                  <a:schemeClr val="accent1"/>
                </a:solidFill>
                <a:ea typeface="Microsoft YaHei" panose="020B0503020204020204" pitchFamily="34" charset="-122"/>
              </a:rPr>
              <a:t>soft link (symbolic link)</a:t>
            </a:r>
          </a:p>
          <a:p>
            <a:pPr lvl="1"/>
            <a:r>
              <a:rPr lang="en-US" altLang="zh-CN" sz="1800" dirty="0">
                <a:ea typeface="Microsoft YaHei" panose="020B0503020204020204" pitchFamily="34" charset="-122"/>
              </a:rPr>
              <a:t>SYMLINK</a:t>
            </a:r>
          </a:p>
          <a:p>
            <a:pPr lvl="1"/>
            <a:r>
              <a:rPr lang="zh-CN" altLang="en-US" sz="1800" dirty="0">
                <a:ea typeface="Microsoft YaHei" panose="020B0503020204020204" pitchFamily="34" charset="-122"/>
              </a:rPr>
              <a:t>增加一种新的</a:t>
            </a:r>
            <a:r>
              <a:rPr lang="en-US" altLang="zh-CN" sz="1800" dirty="0">
                <a:ea typeface="Microsoft YaHei" panose="020B0503020204020204" pitchFamily="34" charset="-122"/>
              </a:rPr>
              <a:t> inode</a:t>
            </a:r>
            <a:r>
              <a:rPr lang="zh-CN" altLang="en-US" sz="1800" dirty="0">
                <a:ea typeface="Microsoft YaHei" panose="020B0503020204020204" pitchFamily="34" charset="-122"/>
              </a:rPr>
              <a:t> 类型</a:t>
            </a:r>
            <a:endParaRPr lang="en-US" altLang="zh-CN" sz="1800" dirty="0">
              <a:ea typeface="Microsoft YaHei" panose="020B0503020204020204" pitchFamily="34" charset="-122"/>
            </a:endParaRPr>
          </a:p>
        </p:txBody>
      </p:sp>
      <p:sp>
        <p:nvSpPr>
          <p:cNvPr id="45060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fld id="{F7DAD453-D0D0-EB42-9687-FCFF493116A2}" type="slidenum">
              <a:rPr lang="zh-CN" altLang="en-US" sz="1400" b="0">
                <a:latin typeface="Arial" panose="020B0604020202020204" pitchFamily="34" charset="0"/>
                <a:ea typeface="Microsoft YaHei" panose="020B0503020204020204" pitchFamily="34" charset="-122"/>
                <a:cs typeface="Adobe 楷体 Std R" charset="0"/>
              </a:rPr>
              <a:pPr/>
              <a:t>48</a:t>
            </a:fld>
            <a:endParaRPr lang="en-US" altLang="zh-CN" sz="1400" b="0" dirty="0">
              <a:latin typeface="Arial" panose="020B0604020202020204" pitchFamily="34" charset="0"/>
              <a:ea typeface="Microsoft YaHei" panose="020B0503020204020204" pitchFamily="34" charset="-122"/>
              <a:cs typeface="Adobe 楷体 Std 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74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8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8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8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08CEE1-97E3-E848-BB4D-5A6A3D7D2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创建软链接：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中的 </a:t>
            </a:r>
            <a:r>
              <a:rPr kumimoji="1" lang="en-US" altLang="zh-CN" dirty="0"/>
              <a:t>ln</a:t>
            </a:r>
            <a:r>
              <a:rPr kumimoji="1" lang="zh-CN" altLang="en-US" dirty="0"/>
              <a:t> </a:t>
            </a:r>
            <a:r>
              <a:rPr kumimoji="1" lang="en-US" altLang="zh-CN" dirty="0"/>
              <a:t>-s</a:t>
            </a:r>
            <a:r>
              <a:rPr kumimoji="1" lang="zh-CN" altLang="en-US" dirty="0"/>
              <a:t> 命令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60A5F52-7F35-7647-B3C5-394394DA1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49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5EC3E5-F003-6A41-AE23-4A3F5FD6B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193" y="1229367"/>
            <a:ext cx="5817614" cy="42937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584C559-E945-FFF4-AFFA-7A2443B2954D}"/>
              </a:ext>
            </a:extLst>
          </p:cNvPr>
          <p:cNvSpPr txBox="1"/>
          <p:nvPr/>
        </p:nvSpPr>
        <p:spPr>
          <a:xfrm>
            <a:off x="4932040" y="1229367"/>
            <a:ext cx="38154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/>
              <a:t>给一个叫</a:t>
            </a:r>
            <a:r>
              <a:rPr kumimoji="1" lang="en-US" altLang="zh-CN" sz="1200" dirty="0"/>
              <a:t>a</a:t>
            </a:r>
            <a:r>
              <a:rPr kumimoji="1" lang="zh-CN" altLang="en-US" sz="1200" dirty="0"/>
              <a:t>的文件建一个</a:t>
            </a:r>
            <a:r>
              <a:rPr kumimoji="1" lang="en-US" altLang="zh-CN" sz="1200" dirty="0"/>
              <a:t>link</a:t>
            </a:r>
            <a:r>
              <a:rPr kumimoji="1" lang="zh-CN" altLang="en-US" sz="1200" dirty="0"/>
              <a:t>，但是</a:t>
            </a:r>
            <a:r>
              <a:rPr kumimoji="1" lang="en-US" altLang="zh-CN" sz="1200" dirty="0"/>
              <a:t>a</a:t>
            </a:r>
            <a:r>
              <a:rPr kumimoji="1" lang="zh-CN" altLang="en-US" sz="1200" dirty="0"/>
              <a:t>在不在没有关系，</a:t>
            </a:r>
            <a:endParaRPr kumimoji="1" lang="en-US" altLang="zh-CN" sz="1200" dirty="0"/>
          </a:p>
          <a:p>
            <a:r>
              <a:rPr kumimoji="1" lang="en-US" altLang="zh-CN" sz="1200" dirty="0" err="1"/>
              <a:t>a.link</a:t>
            </a:r>
            <a:r>
              <a:rPr kumimoji="1" lang="zh-CN" altLang="en-US" sz="1200" dirty="0"/>
              <a:t>本身不依赖</a:t>
            </a:r>
            <a:r>
              <a:rPr kumimoji="1" lang="en-US" altLang="zh-CN" sz="1200" dirty="0"/>
              <a:t>a</a:t>
            </a:r>
            <a:r>
              <a:rPr kumimoji="1" lang="zh-CN" altLang="en-US" sz="1200" dirty="0"/>
              <a:t>存在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FE627FA-C94F-B599-D947-5C3F13C3C20C}"/>
              </a:ext>
            </a:extLst>
          </p:cNvPr>
          <p:cNvSpPr txBox="1"/>
          <p:nvPr/>
        </p:nvSpPr>
        <p:spPr>
          <a:xfrm>
            <a:off x="5076056" y="3286337"/>
            <a:ext cx="2749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软连接是可以指向目录的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E9E9ECB-B31E-3ADE-06DF-009CB2E383EF}"/>
              </a:ext>
            </a:extLst>
          </p:cNvPr>
          <p:cNvSpPr txBox="1"/>
          <p:nvPr/>
        </p:nvSpPr>
        <p:spPr>
          <a:xfrm>
            <a:off x="5109374" y="465770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自指，无法访问</a:t>
            </a:r>
          </a:p>
        </p:txBody>
      </p:sp>
    </p:spTree>
    <p:extLst>
      <p:ext uri="{BB962C8B-B14F-4D97-AF65-F5344CB8AC3E}">
        <p14:creationId xmlns:p14="http://schemas.microsoft.com/office/powerpoint/2010/main" val="3116470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信号量的使用</a:t>
            </a:r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4237997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893C58-8B04-134A-BC0C-09FE30F1344C}"/>
              </a:ext>
            </a:extLst>
          </p:cNvPr>
          <p:cNvSpPr/>
          <p:nvPr/>
        </p:nvSpPr>
        <p:spPr>
          <a:xfrm>
            <a:off x="415712" y="3361556"/>
            <a:ext cx="528824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latin typeface="Courier" pitchFamily="2" charset="0"/>
              </a:rPr>
              <a:t>void producer(void) {</a:t>
            </a:r>
          </a:p>
          <a:p>
            <a:r>
              <a:rPr lang="en-US">
                <a:latin typeface="Courier" pitchFamily="2" charset="0"/>
              </a:rPr>
              <a:t>	new_msg = produce_new(); 	</a:t>
            </a:r>
            <a:r>
              <a:rPr lang="en-US">
                <a:solidFill>
                  <a:schemeClr val="accent1"/>
                </a:solidFill>
                <a:latin typeface="Courier" pitchFamily="2" charset="0"/>
              </a:rPr>
              <a:t>sem_wait</a:t>
            </a:r>
            <a:r>
              <a:rPr lang="en-US">
                <a:latin typeface="Courier" pitchFamily="2" charset="0"/>
              </a:rPr>
              <a:t>(&amp;empty_slot_sem);</a:t>
            </a:r>
          </a:p>
          <a:p>
            <a:r>
              <a:rPr lang="en-US">
                <a:latin typeface="Courier" pitchFamily="2" charset="0"/>
              </a:rPr>
              <a:t>	buffer_add(new_msg); 	</a:t>
            </a:r>
          </a:p>
          <a:p>
            <a:r>
              <a:rPr lang="en-US">
                <a:latin typeface="Courier" pitchFamily="2" charset="0"/>
              </a:rPr>
              <a:t>       </a:t>
            </a:r>
            <a:r>
              <a:rPr lang="en-CN" dirty="0">
                <a:latin typeface="Courier" pitchFamily="2" charset="0"/>
              </a:rPr>
              <a:t>// ...</a:t>
            </a:r>
          </a:p>
          <a:p>
            <a:r>
              <a:rPr lang="en-US">
                <a:latin typeface="Courier" pitchFamily="2" charset="0"/>
              </a:rPr>
              <a:t>}</a:t>
            </a:r>
            <a:endParaRPr lang="en-CN">
              <a:latin typeface="Courier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F4477A-A1CF-3344-84EB-70166AC121D2}"/>
              </a:ext>
            </a:extLst>
          </p:cNvPr>
          <p:cNvSpPr/>
          <p:nvPr/>
        </p:nvSpPr>
        <p:spPr>
          <a:xfrm>
            <a:off x="5540743" y="3920185"/>
            <a:ext cx="2024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accent1"/>
                </a:solidFill>
                <a:latin typeface="Courier" pitchFamily="2" charset="0"/>
              </a:rPr>
              <a:t>消耗</a:t>
            </a:r>
            <a:r>
              <a:rPr lang="en-US" altLang="zh-CN">
                <a:solidFill>
                  <a:schemeClr val="accent1"/>
                </a:solidFill>
                <a:latin typeface="Courier" pitchFamily="2" charset="0"/>
              </a:rPr>
              <a:t>empty_slot</a:t>
            </a:r>
            <a:endParaRPr lang="en-CN">
              <a:solidFill>
                <a:schemeClr val="accent1"/>
              </a:solidFill>
              <a:latin typeface="Courier" pitchFamily="2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19E82-4823-2D4D-B976-E634A3E19C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65468-10D2-9544-B3DC-89EEB6EFB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E1C30F9-B691-AB4C-9137-172F45B35DA9}"/>
              </a:ext>
            </a:extLst>
          </p:cNvPr>
          <p:cNvSpPr/>
          <p:nvPr/>
        </p:nvSpPr>
        <p:spPr>
          <a:xfrm>
            <a:off x="3635896" y="123376"/>
            <a:ext cx="749119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sz="1600" dirty="0">
                <a:latin typeface="Courier" pitchFamily="2" charset="0"/>
              </a:rPr>
              <a:t>while(true) {</a:t>
            </a:r>
          </a:p>
          <a:p>
            <a:r>
              <a:rPr lang="en-CN" sz="1600" dirty="0">
                <a:latin typeface="Courier" pitchFamily="2" charset="0"/>
              </a:rPr>
              <a:t>	new_msg = produce_new();</a:t>
            </a:r>
            <a:endParaRPr lang="en-CN" sz="1600" dirty="0">
              <a:solidFill>
                <a:schemeClr val="accent1"/>
              </a:solidFill>
              <a:latin typeface="Courier" pitchFamily="2" charset="0"/>
            </a:endParaRPr>
          </a:p>
          <a:p>
            <a:r>
              <a:rPr lang="en-CN" sz="1600">
                <a:solidFill>
                  <a:schemeClr val="accent1"/>
                </a:solidFill>
                <a:latin typeface="Courier" pitchFamily="2" charset="0"/>
              </a:rPr>
              <a:t>	</a:t>
            </a:r>
            <a:r>
              <a:rPr lang="en-CN" sz="1600">
                <a:solidFill>
                  <a:srgbClr val="00B050"/>
                </a:solidFill>
                <a:latin typeface="Courier" pitchFamily="2" charset="0"/>
              </a:rPr>
              <a:t>lock</a:t>
            </a:r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(&amp;empty_slot_lock);</a:t>
            </a:r>
          </a:p>
          <a:p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	while (empty_slot == 0) </a:t>
            </a:r>
          </a:p>
          <a:p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	</a:t>
            </a:r>
            <a:r>
              <a:rPr lang="en-CN" sz="1600">
                <a:solidFill>
                  <a:srgbClr val="00B050"/>
                </a:solidFill>
                <a:latin typeface="Courier" pitchFamily="2" charset="0"/>
              </a:rPr>
              <a:t>	cond</a:t>
            </a:r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_wait(&amp;empty_cond,</a:t>
            </a:r>
          </a:p>
          <a:p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                     &amp;empty_slot_lock);</a:t>
            </a:r>
          </a:p>
          <a:p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	empty_slot --;</a:t>
            </a:r>
          </a:p>
          <a:p>
            <a:r>
              <a:rPr lang="en-CN" sz="1600">
                <a:solidFill>
                  <a:srgbClr val="00B050"/>
                </a:solidFill>
                <a:latin typeface="Courier" pitchFamily="2" charset="0"/>
              </a:rPr>
              <a:t>	unlock</a:t>
            </a:r>
            <a:r>
              <a:rPr lang="en-CN" sz="1600" dirty="0">
                <a:solidFill>
                  <a:srgbClr val="00B050"/>
                </a:solidFill>
                <a:latin typeface="Courier" pitchFamily="2" charset="0"/>
              </a:rPr>
              <a:t>(&amp;empty_slot_lock);</a:t>
            </a:r>
          </a:p>
          <a:p>
            <a:endParaRPr lang="en-CN" sz="1600" dirty="0">
              <a:latin typeface="Courier" pitchFamily="2" charset="0"/>
            </a:endParaRPr>
          </a:p>
          <a:p>
            <a:r>
              <a:rPr lang="en-CN" sz="1600" dirty="0">
                <a:latin typeface="Courier" pitchFamily="2" charset="0"/>
              </a:rPr>
              <a:t>	buffer_add(new_msg);</a:t>
            </a:r>
          </a:p>
          <a:p>
            <a:r>
              <a:rPr lang="en-CN" sz="1600" dirty="0">
                <a:latin typeface="Courier" pitchFamily="2" charset="0"/>
              </a:rPr>
              <a:t>	// ...</a:t>
            </a:r>
          </a:p>
          <a:p>
            <a:r>
              <a:rPr lang="en-CN" sz="1600" dirty="0">
                <a:latin typeface="Courier" pitchFamily="2" charset="0"/>
              </a:rPr>
              <a:t>}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FE88CAC-D282-5A4B-B0F0-C4F86E159DAF}"/>
              </a:ext>
            </a:extLst>
          </p:cNvPr>
          <p:cNvCxnSpPr/>
          <p:nvPr/>
        </p:nvCxnSpPr>
        <p:spPr>
          <a:xfrm flipH="1">
            <a:off x="2051720" y="1361104"/>
            <a:ext cx="2483296" cy="264852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5CB8E0D-007E-CB46-A283-1F536405BE6D}"/>
              </a:ext>
            </a:extLst>
          </p:cNvPr>
          <p:cNvSpPr/>
          <p:nvPr/>
        </p:nvSpPr>
        <p:spPr>
          <a:xfrm>
            <a:off x="1400502" y="1891944"/>
            <a:ext cx="21329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CN">
                <a:latin typeface="Courier" pitchFamily="2" charset="0"/>
              </a:rPr>
              <a:t>使用</a:t>
            </a:r>
            <a:r>
              <a:rPr lang="zh-CN" altLang="en-US">
                <a:latin typeface="Courier" pitchFamily="2" charset="0"/>
              </a:rPr>
              <a:t>信号量可以将其压缩到</a:t>
            </a:r>
            <a:r>
              <a:rPr lang="zh-CN" altLang="en-US" b="1">
                <a:latin typeface="Courier" pitchFamily="2" charset="0"/>
              </a:rPr>
              <a:t>一行代码</a:t>
            </a:r>
            <a:endParaRPr lang="en-CN" b="1"/>
          </a:p>
        </p:txBody>
      </p:sp>
    </p:spTree>
    <p:extLst>
      <p:ext uri="{BB962C8B-B14F-4D97-AF65-F5344CB8AC3E}">
        <p14:creationId xmlns:p14="http://schemas.microsoft.com/office/powerpoint/2010/main" val="8274661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硬链接和软链接的对比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633364"/>
            <a:ext cx="6045200" cy="2921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67944" y="4513684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DengXian" charset="0"/>
              </a:rPr>
              <a:t>通过文件名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99592" y="2281436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DengXian" charset="0"/>
              </a:rPr>
              <a:t>通过</a:t>
            </a:r>
            <a:r>
              <a:rPr kumimoji="1"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cs typeface="DengXian" charset="0"/>
              </a:rPr>
              <a:t>inode</a:t>
            </a:r>
            <a:r>
              <a:rPr kumimoji="1"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DengXian" charset="0"/>
              </a:rPr>
              <a:t>号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851920" y="2650768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DengXian" charset="0"/>
              </a:rPr>
              <a:t>通过</a:t>
            </a:r>
            <a:r>
              <a:rPr kumimoji="1"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cs typeface="DengXian" charset="0"/>
              </a:rPr>
              <a:t>inode</a:t>
            </a:r>
            <a:r>
              <a:rPr kumimoji="1"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DengXian" charset="0"/>
              </a:rPr>
              <a:t>号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C851610-4B1A-09EE-EF7B-649ED02B46FB}"/>
              </a:ext>
            </a:extLst>
          </p:cNvPr>
          <p:cNvSpPr txBox="1"/>
          <p:nvPr/>
        </p:nvSpPr>
        <p:spPr>
          <a:xfrm>
            <a:off x="259882" y="4562375"/>
            <a:ext cx="3647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建立硬链接之后，两个都是文件，</a:t>
            </a:r>
            <a:endParaRPr kumimoji="1" lang="en-US" altLang="zh-CN" dirty="0"/>
          </a:p>
          <a:p>
            <a:r>
              <a:rPr kumimoji="1" lang="zh-CN" altLang="en-US" dirty="0"/>
              <a:t>没有主次之分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A67A21-CC6D-CA87-C889-ED5CF601357D}"/>
              </a:ext>
            </a:extLst>
          </p:cNvPr>
          <p:cNvSpPr txBox="1"/>
          <p:nvPr/>
        </p:nvSpPr>
        <p:spPr>
          <a:xfrm>
            <a:off x="4860032" y="987033"/>
            <a:ext cx="4570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Softlink</a:t>
            </a:r>
            <a:r>
              <a:rPr kumimoji="1" lang="zh-CN" altLang="en-US" dirty="0"/>
              <a:t>是字符串，打开的时候会把</a:t>
            </a:r>
            <a:endParaRPr kumimoji="1" lang="en-US" altLang="zh-CN" dirty="0"/>
          </a:p>
          <a:p>
            <a:r>
              <a:rPr kumimoji="1" lang="zh-CN" altLang="en-US" dirty="0"/>
              <a:t>字符串读出来，再重新运行里面写的文件名</a:t>
            </a:r>
          </a:p>
        </p:txBody>
      </p:sp>
    </p:spTree>
    <p:extLst>
      <p:ext uri="{BB962C8B-B14F-4D97-AF65-F5344CB8AC3E}">
        <p14:creationId xmlns:p14="http://schemas.microsoft.com/office/powerpoint/2010/main" val="35689036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Sidebar: </a:t>
            </a:r>
            <a:r>
              <a:rPr lang="zh-CN" altLang="en-US" dirty="0"/>
              <a:t>注意目录上下文的转变</a:t>
            </a:r>
          </a:p>
        </p:txBody>
      </p:sp>
      <p:sp>
        <p:nvSpPr>
          <p:cNvPr id="40963" name="内容占位符 2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3963461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2800" dirty="0"/>
              <a:t>目录上下文转变的例子</a:t>
            </a:r>
            <a:endParaRPr lang="en-US" altLang="zh-CN" sz="2800" dirty="0"/>
          </a:p>
          <a:p>
            <a:pPr lvl="1"/>
            <a:r>
              <a:rPr lang="zh-CN" altLang="en-US" sz="2400" dirty="0"/>
              <a:t>假设有一个目录</a:t>
            </a:r>
            <a:r>
              <a:rPr lang="en-US" altLang="zh-CN" sz="2400" dirty="0"/>
              <a:t>:</a:t>
            </a:r>
            <a:r>
              <a:rPr lang="zh-CN" altLang="en-US" sz="2400" dirty="0"/>
              <a:t> </a:t>
            </a:r>
            <a:r>
              <a:rPr lang="en-US" altLang="zh-CN" sz="2400" dirty="0"/>
              <a:t>"/Scholarly/programs/www"</a:t>
            </a:r>
          </a:p>
          <a:p>
            <a:pPr lvl="1"/>
            <a:r>
              <a:rPr lang="zh-CN" altLang="en-US" sz="2400" dirty="0"/>
              <a:t>根目录下包含一个</a:t>
            </a:r>
            <a:r>
              <a:rPr lang="en-US" altLang="zh-CN" sz="2400" dirty="0"/>
              <a:t>soft</a:t>
            </a:r>
            <a:r>
              <a:rPr lang="zh-CN" altLang="en-US" sz="2400" dirty="0"/>
              <a:t> </a:t>
            </a:r>
            <a:r>
              <a:rPr lang="en-US" altLang="zh-CN" sz="2400" dirty="0"/>
              <a:t>link</a:t>
            </a:r>
          </a:p>
          <a:p>
            <a:pPr lvl="2"/>
            <a:r>
              <a:rPr lang="en-US" altLang="zh-CN" sz="2000" dirty="0"/>
              <a:t>"/web" -&gt; "/Scholarly/programs/www"</a:t>
            </a:r>
          </a:p>
          <a:p>
            <a:pPr lvl="1"/>
            <a:r>
              <a:rPr lang="zh-CN" altLang="en-US" sz="2400" dirty="0"/>
              <a:t>运行如下命令</a:t>
            </a:r>
            <a:endParaRPr lang="en-US" altLang="zh-CN" sz="2400" dirty="0"/>
          </a:p>
          <a:p>
            <a:pPr lvl="2"/>
            <a:r>
              <a:rPr lang="en-US" altLang="zh-CN" sz="2000" dirty="0"/>
              <a:t>cd web</a:t>
            </a:r>
          </a:p>
          <a:p>
            <a:pPr lvl="2"/>
            <a:r>
              <a:rPr lang="en-US" altLang="zh-CN" sz="2000" dirty="0"/>
              <a:t>cd ..</a:t>
            </a:r>
          </a:p>
          <a:p>
            <a:pPr lvl="1"/>
            <a:r>
              <a:rPr lang="zh-CN" altLang="en-US" dirty="0"/>
              <a:t>当前是哪个目录？</a:t>
            </a:r>
            <a:endParaRPr lang="en-US" altLang="zh-CN" dirty="0"/>
          </a:p>
          <a:p>
            <a:pPr lvl="2"/>
            <a:r>
              <a:rPr lang="en-US" altLang="zh-CN" sz="2000" dirty="0"/>
              <a:t>".." </a:t>
            </a:r>
            <a:r>
              <a:rPr lang="zh-CN" altLang="en-US" sz="2000" dirty="0"/>
              <a:t>被新的上下文解析</a:t>
            </a:r>
            <a:r>
              <a:rPr lang="en-US" altLang="zh-CN" sz="2000" dirty="0"/>
              <a:t>: </a:t>
            </a:r>
            <a:r>
              <a:rPr lang="en-US" altLang="zh-CN" sz="2000" b="1" dirty="0"/>
              <a:t>bash</a:t>
            </a:r>
            <a:r>
              <a:rPr lang="en-US" altLang="zh-CN" sz="2000" dirty="0"/>
              <a:t>, </a:t>
            </a:r>
            <a:r>
              <a:rPr lang="zh-CN" altLang="en-US" sz="2000" dirty="0"/>
              <a:t>而非操作系统</a:t>
            </a:r>
          </a:p>
        </p:txBody>
      </p:sp>
      <p:sp>
        <p:nvSpPr>
          <p:cNvPr id="47108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mic Sans MS" charset="0"/>
                <a:ea typeface="宋体" charset="0"/>
                <a:cs typeface="宋体" charset="0"/>
              </a:defRPr>
            </a:lvl9pPr>
          </a:lstStyle>
          <a:p>
            <a:fld id="{D0C1C636-4DAD-1A48-A401-D750A9E59F4A}" type="slidenum">
              <a:rPr lang="zh-CN" altLang="en-US" sz="1400" b="0">
                <a:latin typeface="DengXian" charset="0"/>
                <a:ea typeface="DengXian" charset="0"/>
                <a:cs typeface="DengXian" charset="0"/>
              </a:rPr>
              <a:pPr/>
              <a:t>51</a:t>
            </a:fld>
            <a:endParaRPr lang="en-US" altLang="zh-CN" sz="1400" b="0">
              <a:latin typeface="DengXian" charset="0"/>
              <a:ea typeface="DengXian" charset="0"/>
              <a:cs typeface="DengXi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958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084CE9-C6A4-894D-9B0A-4F5B066FC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Sidebar: </a:t>
            </a:r>
            <a:r>
              <a:rPr lang="zh-CN" altLang="en-US" dirty="0"/>
              <a:t>注意上下文的转变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C726CB-549F-3641-8F48-CE6EE2891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3501"/>
            <a:ext cx="8471792" cy="3771636"/>
          </a:xfrm>
        </p:spPr>
        <p:txBody>
          <a:bodyPr>
            <a:normAutofit/>
          </a:bodyPr>
          <a:lstStyle/>
          <a:p>
            <a:r>
              <a:rPr kumimoji="1" lang="en-US" altLang="zh-CN" sz="2000" dirty="0"/>
              <a:t>bash </a:t>
            </a:r>
            <a:r>
              <a:rPr kumimoji="1" lang="zh-CN" altLang="en-US" sz="2000" dirty="0"/>
              <a:t>也希望做到</a:t>
            </a:r>
            <a:r>
              <a:rPr kumimoji="1" lang="en-US" altLang="zh-CN" sz="2000" dirty="0"/>
              <a:t> "human-friendly"</a:t>
            </a:r>
          </a:p>
          <a:p>
            <a:pPr lvl="1"/>
            <a:r>
              <a:rPr kumimoji="1" lang="en-US" altLang="zh-CN" sz="1800" dirty="0"/>
              <a:t>When you </a:t>
            </a:r>
            <a:r>
              <a:rPr kumimoji="1" lang="en-US" altLang="zh-CN" sz="1800" dirty="0">
                <a:latin typeface="Consolas" panose="020B0609020204030204" pitchFamily="49" charset="0"/>
                <a:cs typeface="Consolas" panose="020B0609020204030204" pitchFamily="49" charset="0"/>
              </a:rPr>
              <a:t>cd /into/a/</a:t>
            </a:r>
            <a:r>
              <a:rPr kumimoji="1" lang="en-US" altLang="zh-CN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symlink</a:t>
            </a:r>
            <a:r>
              <a:rPr kumimoji="1" lang="en-US" altLang="zh-CN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kumimoji="1" lang="en-US" altLang="zh-CN" sz="1800" dirty="0"/>
              <a:t>, the shell remembers the old location (in </a:t>
            </a:r>
            <a:r>
              <a:rPr kumimoji="1" lang="en-US" altLang="zh-CN" sz="1800" b="1" dirty="0"/>
              <a:t>$OLDPWD</a:t>
            </a:r>
            <a:r>
              <a:rPr kumimoji="1" lang="en-US" altLang="zh-CN" sz="1800" dirty="0"/>
              <a:t>) and will use that directory when you </a:t>
            </a:r>
            <a:r>
              <a:rPr kumimoji="1" lang="en-US" altLang="zh-CN" sz="1800" dirty="0">
                <a:latin typeface="Consolas" panose="020B0609020204030204" pitchFamily="49" charset="0"/>
                <a:cs typeface="Consolas" panose="020B0609020204030204" pitchFamily="49" charset="0"/>
              </a:rPr>
              <a:t>cd .. </a:t>
            </a:r>
            <a:r>
              <a:rPr kumimoji="1" lang="en-US" altLang="zh-CN" sz="1800" dirty="0"/>
              <a:t>under the assumption that you want to return to the directory you were just in</a:t>
            </a:r>
          </a:p>
          <a:p>
            <a:pPr lvl="1"/>
            <a:r>
              <a:rPr kumimoji="1" lang="en-US" altLang="zh-CN" sz="1800" b="0" dirty="0"/>
              <a:t>If you want to use the real .., then you must also use "cd -P .."</a:t>
            </a:r>
            <a:br>
              <a:rPr kumimoji="1" lang="en-US" altLang="zh-CN" sz="1800" b="0" dirty="0"/>
            </a:br>
            <a:endParaRPr kumimoji="1" lang="en-US" altLang="zh-CN" sz="1600" b="0" i="1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FEB771F-8993-7245-A071-5BD619F88450}"/>
              </a:ext>
            </a:extLst>
          </p:cNvPr>
          <p:cNvSpPr/>
          <p:nvPr/>
        </p:nvSpPr>
        <p:spPr>
          <a:xfrm>
            <a:off x="5724128" y="3369839"/>
            <a:ext cx="3348880" cy="230832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zh-CN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kumimoji="1" lang="en-US" altLang="zh-CN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pwd</a:t>
            </a:r>
            <a:r>
              <a:rPr kumimoji="1" lang="en-US" altLang="zh-CN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-P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/home/user01</a:t>
            </a:r>
          </a:p>
          <a:p>
            <a:r>
              <a:rPr kumimoji="1" lang="en-US" altLang="zh-CN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kumimoji="1" lang="zh-CN" alt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</a:t>
            </a:r>
            <a:r>
              <a:rPr kumimoji="1" lang="zh-CN" alt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-l</a:t>
            </a:r>
            <a:r>
              <a:rPr kumimoji="1" lang="zh-CN" alt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a/b/</a:t>
            </a:r>
          </a:p>
          <a:p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symlink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-&gt;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/home/user01/a</a:t>
            </a:r>
          </a:p>
          <a:p>
            <a:r>
              <a:rPr kumimoji="1" lang="en-US" altLang="zh-CN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cd a/b/</a:t>
            </a:r>
            <a:r>
              <a:rPr kumimoji="1" lang="en-US" altLang="zh-CN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symlink</a:t>
            </a:r>
            <a:endParaRPr kumimoji="1" lang="en-US" altLang="zh-CN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cd -P ..</a:t>
            </a:r>
          </a:p>
          <a:p>
            <a:r>
              <a:rPr kumimoji="1" lang="en-US" altLang="zh-CN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kumimoji="1" lang="en-US" altLang="zh-CN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pwd</a:t>
            </a:r>
            <a:r>
              <a:rPr kumimoji="1" lang="en-US" altLang="zh-CN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-P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/home/user01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CD4F966-75FF-264D-A586-F4D54232C0B6}"/>
              </a:ext>
            </a:extLst>
          </p:cNvPr>
          <p:cNvSpPr txBox="1"/>
          <p:nvPr/>
        </p:nvSpPr>
        <p:spPr>
          <a:xfrm>
            <a:off x="804664" y="3369839"/>
            <a:ext cx="4661210" cy="1345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400" b="0" dirty="0"/>
              <a:t> </a:t>
            </a:r>
            <a:r>
              <a:rPr kumimoji="1" lang="zh-CN" altLang="en-US" sz="1400" dirty="0"/>
              <a:t>       </a:t>
            </a:r>
            <a:r>
              <a:rPr kumimoji="1" lang="en-US" altLang="zh-CN" sz="1400" b="0" i="1" dirty="0"/>
              <a:t>The -P option says to use the physical directory</a:t>
            </a:r>
            <a:br>
              <a:rPr kumimoji="1" lang="en-US" altLang="zh-CN" sz="1400" b="0" i="1" dirty="0"/>
            </a:br>
            <a:r>
              <a:rPr kumimoji="1" lang="en-US" altLang="zh-CN" sz="1400" b="0" i="1" dirty="0"/>
              <a:t>        structure instead of following symbolic links (see</a:t>
            </a:r>
            <a:br>
              <a:rPr kumimoji="1" lang="en-US" altLang="zh-CN" sz="1400" b="0" i="1" dirty="0"/>
            </a:br>
            <a:r>
              <a:rPr kumimoji="1" lang="en-US" altLang="zh-CN" sz="1400" b="0" i="1" dirty="0"/>
              <a:t>        also the -P option to the set </a:t>
            </a:r>
            <a:r>
              <a:rPr kumimoji="1" lang="en-US" altLang="zh-CN" sz="1400" b="0" i="1" dirty="0" err="1"/>
              <a:t>builtin</a:t>
            </a:r>
            <a:r>
              <a:rPr kumimoji="1" lang="en-US" altLang="zh-CN" sz="1400" b="0" i="1" dirty="0"/>
              <a:t> command);</a:t>
            </a:r>
            <a:br>
              <a:rPr kumimoji="1" lang="en-US" altLang="zh-CN" sz="1400" b="0" i="1" dirty="0"/>
            </a:br>
            <a:r>
              <a:rPr kumimoji="1" lang="en-US" altLang="zh-CN" sz="1400" b="0" i="1" dirty="0"/>
              <a:t>        the -L option forces symbolic links to be followed.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035198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err="1"/>
              <a:t>inode</a:t>
            </a:r>
            <a:r>
              <a:rPr kumimoji="1" lang="zh-CN" altLang="en-US" dirty="0"/>
              <a:t>文件系统的一些细节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4116287"/>
          </a:xfrm>
        </p:spPr>
        <p:txBody>
          <a:bodyPr>
            <a:noAutofit/>
          </a:bodyPr>
          <a:lstStyle/>
          <a:p>
            <a:r>
              <a:rPr kumimoji="1" lang="zh-CN" altLang="en-US" sz="2400" dirty="0">
                <a:highlight>
                  <a:srgbClr val="FFFF00"/>
                </a:highlight>
              </a:rPr>
              <a:t>文件名并不是文件的一部分</a:t>
            </a:r>
            <a:r>
              <a:rPr kumimoji="1" lang="zh-CN" altLang="en-US" sz="2400" dirty="0"/>
              <a:t>（反直觉）</a:t>
            </a:r>
            <a:endParaRPr kumimoji="1" lang="en-US" altLang="zh-CN" sz="2400" dirty="0"/>
          </a:p>
          <a:p>
            <a:pPr lvl="1"/>
            <a:r>
              <a:rPr kumimoji="1" lang="zh-CN" altLang="en-US" sz="1800" dirty="0"/>
              <a:t>文件名不是文件的数据，也不是文件的元数据（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）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文件名是目录的数据，是文件系统的元数据</a:t>
            </a:r>
            <a:endParaRPr kumimoji="1" lang="en-US" altLang="zh-CN" sz="1800" dirty="0"/>
          </a:p>
          <a:p>
            <a:pPr lvl="1"/>
            <a:r>
              <a:rPr kumimoji="1" lang="zh-CN" altLang="en-US" sz="1800" dirty="0"/>
              <a:t>一个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可以有多个文件名（硬链接）</a:t>
            </a:r>
            <a:endParaRPr kumimoji="1" lang="en-US" altLang="zh-CN" sz="1800" dirty="0"/>
          </a:p>
          <a:p>
            <a:pPr>
              <a:spcBef>
                <a:spcPts val="1368"/>
              </a:spcBef>
            </a:pPr>
            <a:r>
              <a:rPr kumimoji="1" lang="zh-CN" altLang="en-US" sz="2400" dirty="0"/>
              <a:t>每个硬链接的地位都是相同的</a:t>
            </a:r>
            <a:endParaRPr kumimoji="1" lang="en-US" altLang="zh-CN" sz="2400" dirty="0"/>
          </a:p>
          <a:p>
            <a:pPr lvl="1"/>
            <a:r>
              <a:rPr kumimoji="1" lang="zh-CN" altLang="en-US" sz="1800" dirty="0"/>
              <a:t>文件名就是硬链接（而不是一个文件名，一个链接名）</a:t>
            </a:r>
            <a:endParaRPr kumimoji="1" lang="en-US" altLang="zh-CN" sz="1800" dirty="0"/>
          </a:p>
          <a:p>
            <a:pPr>
              <a:spcBef>
                <a:spcPts val="1368"/>
              </a:spcBef>
            </a:pPr>
            <a:r>
              <a:rPr kumimoji="1" lang="zh-CN" altLang="en-US" sz="2400" dirty="0"/>
              <a:t>目录所占磁盘空间通常是很小的</a:t>
            </a:r>
            <a:endParaRPr kumimoji="1" lang="en-US" altLang="zh-CN" sz="2400" dirty="0"/>
          </a:p>
          <a:p>
            <a:pPr lvl="1"/>
            <a:r>
              <a:rPr kumimoji="1" lang="zh-CN" altLang="en-US" sz="1800" dirty="0"/>
              <a:t>目录仅仅负责记录文件名到</a:t>
            </a:r>
            <a:r>
              <a:rPr kumimoji="1" lang="en-US" altLang="zh-CN" sz="1800" dirty="0"/>
              <a:t>inode</a:t>
            </a:r>
            <a:r>
              <a:rPr kumimoji="1" lang="zh-CN" altLang="en-US" sz="1800" dirty="0"/>
              <a:t>号的映射</a:t>
            </a:r>
            <a:endParaRPr kumimoji="1" lang="en-US" altLang="zh-CN" sz="1800" dirty="0"/>
          </a:p>
          <a:p>
            <a:pPr lvl="1"/>
            <a:r>
              <a:rPr kumimoji="1" lang="en-US" altLang="zh-CN" sz="1800" dirty="0"/>
              <a:t>"</a:t>
            </a:r>
            <a:r>
              <a:rPr kumimoji="1" lang="zh-CN" altLang="en-US" sz="1800" dirty="0"/>
              <a:t>文件夹</a:t>
            </a:r>
            <a:r>
              <a:rPr kumimoji="1" lang="en-US" altLang="zh-CN" sz="1800" dirty="0"/>
              <a:t>"</a:t>
            </a:r>
            <a:r>
              <a:rPr kumimoji="1" lang="zh-CN" altLang="en-US" sz="1800" dirty="0"/>
              <a:t>这个名字有一定的误导性</a:t>
            </a:r>
            <a:endParaRPr kumimoji="1" lang="en-US" altLang="zh-CN" sz="1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7FB38-4DA8-4D40-A1B7-468F17DAFC82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0933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信号量的使用</a:t>
            </a:r>
            <a:endParaRPr lang="en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4237997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893C58-8B04-134A-BC0C-09FE30F1344C}"/>
              </a:ext>
            </a:extLst>
          </p:cNvPr>
          <p:cNvSpPr/>
          <p:nvPr/>
        </p:nvSpPr>
        <p:spPr>
          <a:xfrm>
            <a:off x="847654" y="1361104"/>
            <a:ext cx="528824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void producer(void) {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latin typeface="Courier" pitchFamily="2" charset="0"/>
              </a:rPr>
              <a:t>new_msg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produce_new</a:t>
            </a:r>
            <a:r>
              <a:rPr lang="en-US" dirty="0">
                <a:latin typeface="Courier" pitchFamily="2" charset="0"/>
              </a:rPr>
              <a:t>(); 	</a:t>
            </a:r>
            <a:r>
              <a:rPr lang="en-US" dirty="0" err="1">
                <a:solidFill>
                  <a:schemeClr val="accent1"/>
                </a:solidFill>
                <a:latin typeface="Courier" pitchFamily="2" charset="0"/>
              </a:rPr>
              <a:t>sem_wait</a:t>
            </a:r>
            <a:r>
              <a:rPr lang="en-US" dirty="0">
                <a:latin typeface="Courier" pitchFamily="2" charset="0"/>
              </a:rPr>
              <a:t>(&amp;</a:t>
            </a:r>
            <a:r>
              <a:rPr lang="en-US" dirty="0" err="1">
                <a:latin typeface="Courier" pitchFamily="2" charset="0"/>
              </a:rPr>
              <a:t>empty_slot_sem</a:t>
            </a:r>
            <a:r>
              <a:rPr lang="en-US" dirty="0">
                <a:latin typeface="Courier" pitchFamily="2" charset="0"/>
              </a:rPr>
              <a:t>);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latin typeface="Courier" pitchFamily="2" charset="0"/>
              </a:rPr>
              <a:t>buffer_add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new_msg</a:t>
            </a:r>
            <a:r>
              <a:rPr lang="en-US" dirty="0">
                <a:latin typeface="Courier" pitchFamily="2" charset="0"/>
              </a:rPr>
              <a:t>); 	</a:t>
            </a:r>
            <a:r>
              <a:rPr lang="en-US" dirty="0" err="1">
                <a:solidFill>
                  <a:schemeClr val="accent1"/>
                </a:solidFill>
                <a:latin typeface="Courier" pitchFamily="2" charset="0"/>
              </a:rPr>
              <a:t>sem_signal</a:t>
            </a:r>
            <a:r>
              <a:rPr lang="en-US" dirty="0">
                <a:latin typeface="Courier" pitchFamily="2" charset="0"/>
              </a:rPr>
              <a:t>(&amp;</a:t>
            </a:r>
            <a:r>
              <a:rPr lang="en-US" dirty="0" err="1">
                <a:latin typeface="Courier" pitchFamily="2" charset="0"/>
              </a:rPr>
              <a:t>filled_slot_sem</a:t>
            </a:r>
            <a:r>
              <a:rPr lang="en-US" dirty="0">
                <a:latin typeface="Courier" pitchFamily="2" charset="0"/>
              </a:rPr>
              <a:t>);</a:t>
            </a:r>
          </a:p>
          <a:p>
            <a:r>
              <a:rPr lang="en-US" dirty="0">
                <a:latin typeface="Courier" pitchFamily="2" charset="0"/>
              </a:rPr>
              <a:t>}</a:t>
            </a:r>
            <a:endParaRPr lang="en-CN">
              <a:latin typeface="Courier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1CB56D-2A50-EC49-BB9D-46342C582C8D}"/>
              </a:ext>
            </a:extLst>
          </p:cNvPr>
          <p:cNvSpPr/>
          <p:nvPr/>
        </p:nvSpPr>
        <p:spPr>
          <a:xfrm>
            <a:off x="908614" y="3347226"/>
            <a:ext cx="522728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void consumer(void) {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solidFill>
                  <a:schemeClr val="accent1"/>
                </a:solidFill>
                <a:latin typeface="Courier" pitchFamily="2" charset="0"/>
              </a:rPr>
              <a:t>sem_wait</a:t>
            </a:r>
            <a:r>
              <a:rPr lang="en-US" dirty="0">
                <a:latin typeface="Courier" pitchFamily="2" charset="0"/>
              </a:rPr>
              <a:t>(&amp;</a:t>
            </a:r>
            <a:r>
              <a:rPr lang="en-US" dirty="0" err="1">
                <a:latin typeface="Courier" pitchFamily="2" charset="0"/>
              </a:rPr>
              <a:t>filled_slot_sem</a:t>
            </a:r>
            <a:r>
              <a:rPr lang="en-US" dirty="0">
                <a:latin typeface="Courier" pitchFamily="2" charset="0"/>
              </a:rPr>
              <a:t>);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latin typeface="Courier" pitchFamily="2" charset="0"/>
              </a:rPr>
              <a:t>cur_msg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buffer_remove</a:t>
            </a:r>
            <a:r>
              <a:rPr lang="en-US" dirty="0">
                <a:latin typeface="Courier" pitchFamily="2" charset="0"/>
              </a:rPr>
              <a:t>(); 	</a:t>
            </a:r>
            <a:r>
              <a:rPr lang="en-US" dirty="0" err="1">
                <a:solidFill>
                  <a:schemeClr val="accent1"/>
                </a:solidFill>
                <a:latin typeface="Courier" pitchFamily="2" charset="0"/>
              </a:rPr>
              <a:t>sem_signal</a:t>
            </a:r>
            <a:r>
              <a:rPr lang="en-US" dirty="0">
                <a:latin typeface="Courier" pitchFamily="2" charset="0"/>
              </a:rPr>
              <a:t>(&amp;</a:t>
            </a:r>
            <a:r>
              <a:rPr lang="en-US" dirty="0" err="1">
                <a:latin typeface="Courier" pitchFamily="2" charset="0"/>
              </a:rPr>
              <a:t>empty_slot_sem</a:t>
            </a:r>
            <a:r>
              <a:rPr lang="en-US" dirty="0">
                <a:latin typeface="Courier" pitchFamily="2" charset="0"/>
              </a:rPr>
              <a:t>); 	</a:t>
            </a:r>
            <a:r>
              <a:rPr lang="en-US" dirty="0" err="1">
                <a:latin typeface="Courier" pitchFamily="2" charset="0"/>
              </a:rPr>
              <a:t>handle_msg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cur_msg</a:t>
            </a:r>
            <a:r>
              <a:rPr lang="en-US" dirty="0">
                <a:latin typeface="Courier" pitchFamily="2" charset="0"/>
              </a:rPr>
              <a:t>);</a:t>
            </a:r>
          </a:p>
          <a:p>
            <a:r>
              <a:rPr lang="en-US" dirty="0">
                <a:latin typeface="Courier" pitchFamily="2" charset="0"/>
              </a:rPr>
              <a:t>}</a:t>
            </a:r>
            <a:endParaRPr lang="en-CN">
              <a:latin typeface="Courier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F4477A-A1CF-3344-84EB-70166AC121D2}"/>
              </a:ext>
            </a:extLst>
          </p:cNvPr>
          <p:cNvSpPr/>
          <p:nvPr/>
        </p:nvSpPr>
        <p:spPr>
          <a:xfrm>
            <a:off x="6271433" y="1889761"/>
            <a:ext cx="2024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Courier" pitchFamily="2" charset="0"/>
              </a:rPr>
              <a:t>消耗</a:t>
            </a:r>
            <a:r>
              <a:rPr lang="en-US" altLang="zh-CN" dirty="0" err="1">
                <a:solidFill>
                  <a:schemeClr val="accent1"/>
                </a:solidFill>
                <a:latin typeface="Courier" pitchFamily="2" charset="0"/>
              </a:rPr>
              <a:t>empty_slot</a:t>
            </a:r>
            <a:endParaRPr lang="en-CN">
              <a:solidFill>
                <a:schemeClr val="accent1"/>
              </a:solidFill>
              <a:latin typeface="Courier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B9950C3-1122-E94D-8703-4343893FEDB4}"/>
              </a:ext>
            </a:extLst>
          </p:cNvPr>
          <p:cNvSpPr/>
          <p:nvPr/>
        </p:nvSpPr>
        <p:spPr>
          <a:xfrm>
            <a:off x="6273809" y="2482860"/>
            <a:ext cx="2162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accent1"/>
                </a:solidFill>
                <a:latin typeface="Courier" pitchFamily="2" charset="0"/>
              </a:rPr>
              <a:t>增加</a:t>
            </a:r>
            <a:r>
              <a:rPr lang="en-US" altLang="zh-CN">
                <a:solidFill>
                  <a:schemeClr val="accent1"/>
                </a:solidFill>
                <a:latin typeface="Courier" pitchFamily="2" charset="0"/>
              </a:rPr>
              <a:t>filled_slot</a:t>
            </a:r>
            <a:endParaRPr lang="en-CN">
              <a:solidFill>
                <a:schemeClr val="accent1"/>
              </a:solidFill>
              <a:latin typeface="Courier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D7D6F5A-9460-1445-BBDD-48CE7C945E4D}"/>
              </a:ext>
            </a:extLst>
          </p:cNvPr>
          <p:cNvSpPr/>
          <p:nvPr/>
        </p:nvSpPr>
        <p:spPr>
          <a:xfrm>
            <a:off x="6287415" y="3535628"/>
            <a:ext cx="21627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accent1"/>
                </a:solidFill>
                <a:latin typeface="Courier" pitchFamily="2" charset="0"/>
              </a:rPr>
              <a:t>消耗</a:t>
            </a:r>
            <a:r>
              <a:rPr lang="en-US" altLang="zh-CN">
                <a:solidFill>
                  <a:schemeClr val="accent1"/>
                </a:solidFill>
                <a:latin typeface="Courier" pitchFamily="2" charset="0"/>
              </a:rPr>
              <a:t>filled_slot</a:t>
            </a:r>
            <a:endParaRPr lang="en-CN">
              <a:solidFill>
                <a:schemeClr val="accent1"/>
              </a:solidFill>
              <a:latin typeface="Courier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CA4F1A-B21D-3D41-B357-1D55D057E5CE}"/>
              </a:ext>
            </a:extLst>
          </p:cNvPr>
          <p:cNvSpPr/>
          <p:nvPr/>
        </p:nvSpPr>
        <p:spPr>
          <a:xfrm>
            <a:off x="6271433" y="4235384"/>
            <a:ext cx="2024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chemeClr val="accent1"/>
                </a:solidFill>
                <a:latin typeface="Courier" pitchFamily="2" charset="0"/>
              </a:rPr>
              <a:t>增加</a:t>
            </a:r>
            <a:r>
              <a:rPr lang="en-US" altLang="zh-CN">
                <a:solidFill>
                  <a:schemeClr val="accent1"/>
                </a:solidFill>
                <a:latin typeface="Courier" pitchFamily="2" charset="0"/>
              </a:rPr>
              <a:t>empty_slot</a:t>
            </a:r>
            <a:endParaRPr lang="en-CN">
              <a:solidFill>
                <a:schemeClr val="accent1"/>
              </a:solidFill>
              <a:latin typeface="Courier" pitchFamily="2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19E82-4823-2D4D-B976-E634A3E19C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65468-10D2-9544-B3DC-89EEB6EFB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08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回顾：信号量的基本语义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893C58-8B04-134A-BC0C-09FE30F1344C}"/>
              </a:ext>
            </a:extLst>
          </p:cNvPr>
          <p:cNvSpPr/>
          <p:nvPr/>
        </p:nvSpPr>
        <p:spPr>
          <a:xfrm>
            <a:off x="2411760" y="1938337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N">
                <a:latin typeface="Courier" pitchFamily="2" charset="0"/>
              </a:rPr>
              <a:t>void wait(int S) {</a:t>
            </a:r>
          </a:p>
          <a:p>
            <a:r>
              <a:rPr lang="en-CN">
                <a:latin typeface="Courier" pitchFamily="2" charset="0"/>
              </a:rPr>
              <a:t>	while(S &lt;= 0)</a:t>
            </a:r>
          </a:p>
          <a:p>
            <a:r>
              <a:rPr lang="en-CN">
                <a:latin typeface="Courier" pitchFamily="2" charset="0"/>
              </a:rPr>
              <a:t>		</a:t>
            </a:r>
            <a:r>
              <a:rPr lang="en-US" altLang="zh-CN" dirty="0">
                <a:latin typeface="Courier" pitchFamily="2" charset="0"/>
              </a:rPr>
              <a:t>/</a:t>
            </a:r>
            <a:r>
              <a:rPr lang="zh-CN" altLang="en-US" dirty="0">
                <a:latin typeface="Courier" pitchFamily="2" charset="0"/>
              </a:rPr>
              <a:t>* </a:t>
            </a:r>
            <a:r>
              <a:rPr lang="en-US" altLang="zh-CN" dirty="0">
                <a:latin typeface="Courier" pitchFamily="2" charset="0"/>
              </a:rPr>
              <a:t>Waiting */</a:t>
            </a:r>
            <a:r>
              <a:rPr lang="en-CN">
                <a:latin typeface="Courier" pitchFamily="2" charset="0"/>
              </a:rPr>
              <a:t>;</a:t>
            </a:r>
          </a:p>
          <a:p>
            <a:r>
              <a:rPr lang="en-CN">
                <a:latin typeface="Courier" pitchFamily="2" charset="0"/>
              </a:rPr>
              <a:t>	S--; </a:t>
            </a:r>
          </a:p>
          <a:p>
            <a:r>
              <a:rPr lang="en-CN">
                <a:latin typeface="Courier" pitchFamily="2" charset="0"/>
              </a:rPr>
              <a:t>} </a:t>
            </a:r>
          </a:p>
          <a:p>
            <a:endParaRPr lang="en-CN">
              <a:latin typeface="Courier" pitchFamily="2" charset="0"/>
            </a:endParaRPr>
          </a:p>
          <a:p>
            <a:r>
              <a:rPr lang="en-CN">
                <a:latin typeface="Courier" pitchFamily="2" charset="0"/>
              </a:rPr>
              <a:t>void signal(int S) {</a:t>
            </a:r>
          </a:p>
          <a:p>
            <a:r>
              <a:rPr lang="en-CN">
                <a:latin typeface="Courier" pitchFamily="2" charset="0"/>
              </a:rPr>
              <a:t>	S++;</a:t>
            </a:r>
          </a:p>
          <a:p>
            <a:r>
              <a:rPr lang="en-CN">
                <a:latin typeface="Courier" pitchFamily="2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D71BC3-CAFF-7044-A7D2-6C4C686203FF}"/>
              </a:ext>
            </a:extLst>
          </p:cNvPr>
          <p:cNvSpPr/>
          <p:nvPr/>
        </p:nvSpPr>
        <p:spPr>
          <a:xfrm>
            <a:off x="755576" y="1569005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latin typeface="Courier" pitchFamily="2" charset="0"/>
              </a:rPr>
              <a:t>语义上：</a:t>
            </a:r>
            <a:endParaRPr lang="en-C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00C3ED-9EDD-444F-8BED-ECA269DAAB71}"/>
              </a:ext>
            </a:extLst>
          </p:cNvPr>
          <p:cNvSpPr/>
          <p:nvPr/>
        </p:nvSpPr>
        <p:spPr>
          <a:xfrm>
            <a:off x="1871581" y="1046509"/>
            <a:ext cx="5400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通过计数器来协调（阻塞</a:t>
            </a:r>
            <a:r>
              <a:rPr lang="en-US" altLang="zh-CN" dirty="0">
                <a:latin typeface="Courier" pitchFamily="2" charset="0"/>
              </a:rPr>
              <a:t>/</a:t>
            </a:r>
            <a:r>
              <a:rPr lang="zh-CN" altLang="en-US" dirty="0">
                <a:latin typeface="Courier" pitchFamily="2" charset="0"/>
              </a:rPr>
              <a:t>放行）多个线程的执行。</a:t>
            </a:r>
            <a:endParaRPr lang="en-C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77C0EB-7998-8B44-B7BC-64EA55318C85}"/>
              </a:ext>
            </a:extLst>
          </p:cNvPr>
          <p:cNvSpPr/>
          <p:nvPr/>
        </p:nvSpPr>
        <p:spPr>
          <a:xfrm>
            <a:off x="5722938" y="1874908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altLang="zh-CN">
                <a:latin typeface="Courier" pitchFamily="2" charset="0"/>
              </a:rPr>
              <a:t>P</a:t>
            </a:r>
            <a:r>
              <a:rPr lang="zh-CN" altLang="en-CN">
                <a:latin typeface="Courier" pitchFamily="2" charset="0"/>
              </a:rPr>
              <a:t>操作</a:t>
            </a:r>
            <a:endParaRPr lang="en-C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D39909-240A-BA44-AAA2-4026B00ED8B2}"/>
              </a:ext>
            </a:extLst>
          </p:cNvPr>
          <p:cNvSpPr/>
          <p:nvPr/>
        </p:nvSpPr>
        <p:spPr>
          <a:xfrm>
            <a:off x="5711271" y="3503512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altLang="zh-CN">
                <a:latin typeface="Courier" pitchFamily="2" charset="0"/>
              </a:rPr>
              <a:t>V</a:t>
            </a:r>
            <a:r>
              <a:rPr lang="zh-CN" altLang="en-CN">
                <a:latin typeface="Courier" pitchFamily="2" charset="0"/>
              </a:rPr>
              <a:t>操作</a:t>
            </a:r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F0B72-07EC-B449-AEBD-18A16E90E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1A0444-125C-5348-99DA-FBD7D8984D2A}"/>
              </a:ext>
            </a:extLst>
          </p:cNvPr>
          <p:cNvSpPr/>
          <p:nvPr/>
        </p:nvSpPr>
        <p:spPr>
          <a:xfrm>
            <a:off x="2748423" y="4762784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CN" dirty="0">
                <a:solidFill>
                  <a:srgbClr val="FF0000"/>
                </a:solidFill>
                <a:latin typeface="Courier" pitchFamily="2" charset="0"/>
              </a:rPr>
              <a:t>这样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实现是否会有问题？为什么？</a:t>
            </a:r>
            <a:endParaRPr lang="en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67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回顾：信号量的基本语义</a:t>
            </a:r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713871" y="991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893C58-8B04-134A-BC0C-09FE30F1344C}"/>
              </a:ext>
            </a:extLst>
          </p:cNvPr>
          <p:cNvSpPr/>
          <p:nvPr/>
        </p:nvSpPr>
        <p:spPr>
          <a:xfrm>
            <a:off x="2411760" y="1938337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N" dirty="0">
                <a:latin typeface="Courier" pitchFamily="2" charset="0"/>
              </a:rPr>
              <a:t>void wait(int S) {</a:t>
            </a:r>
          </a:p>
          <a:p>
            <a:r>
              <a:rPr lang="en-CN" dirty="0">
                <a:latin typeface="Courier" pitchFamily="2" charset="0"/>
              </a:rPr>
              <a:t>	while(S &lt;= 0)</a:t>
            </a:r>
          </a:p>
          <a:p>
            <a:r>
              <a:rPr lang="en-CN" dirty="0">
                <a:latin typeface="Courier" pitchFamily="2" charset="0"/>
              </a:rPr>
              <a:t>		</a:t>
            </a:r>
            <a:r>
              <a:rPr lang="en-US" altLang="zh-CN" dirty="0">
                <a:latin typeface="Courier" pitchFamily="2" charset="0"/>
              </a:rPr>
              <a:t>/</a:t>
            </a:r>
            <a:r>
              <a:rPr lang="zh-CN" altLang="en-US" dirty="0">
                <a:latin typeface="Courier" pitchFamily="2" charset="0"/>
              </a:rPr>
              <a:t>* </a:t>
            </a:r>
            <a:r>
              <a:rPr lang="en-US" altLang="zh-CN" dirty="0">
                <a:latin typeface="Courier" pitchFamily="2" charset="0"/>
              </a:rPr>
              <a:t>Waiting */</a:t>
            </a:r>
            <a:r>
              <a:rPr lang="en-CN" dirty="0">
                <a:latin typeface="Courier" pitchFamily="2" charset="0"/>
              </a:rPr>
              <a:t>;</a:t>
            </a:r>
          </a:p>
          <a:p>
            <a:r>
              <a:rPr lang="en-CN" dirty="0">
                <a:latin typeface="Courier" pitchFamily="2" charset="0"/>
              </a:rPr>
              <a:t>	</a:t>
            </a:r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atomic_add(&amp;S, -1); </a:t>
            </a:r>
          </a:p>
          <a:p>
            <a:r>
              <a:rPr lang="en-CN" dirty="0">
                <a:latin typeface="Courier" pitchFamily="2" charset="0"/>
              </a:rPr>
              <a:t>} </a:t>
            </a:r>
          </a:p>
          <a:p>
            <a:endParaRPr lang="en-CN" dirty="0">
              <a:latin typeface="Courier" pitchFamily="2" charset="0"/>
            </a:endParaRPr>
          </a:p>
          <a:p>
            <a:r>
              <a:rPr lang="en-CN" dirty="0">
                <a:latin typeface="Courier" pitchFamily="2" charset="0"/>
              </a:rPr>
              <a:t>void signal(int S) {</a:t>
            </a:r>
          </a:p>
          <a:p>
            <a:r>
              <a:rPr lang="en-CN" dirty="0">
                <a:latin typeface="Courier" pitchFamily="2" charset="0"/>
              </a:rPr>
              <a:t>	</a:t>
            </a:r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atomic_add(&amp;S, 1); </a:t>
            </a:r>
          </a:p>
          <a:p>
            <a:r>
              <a:rPr lang="en-CN" dirty="0">
                <a:latin typeface="Courier" pitchFamily="2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D71BC3-CAFF-7044-A7D2-6C4C686203FF}"/>
              </a:ext>
            </a:extLst>
          </p:cNvPr>
          <p:cNvSpPr/>
          <p:nvPr/>
        </p:nvSpPr>
        <p:spPr>
          <a:xfrm>
            <a:off x="755576" y="1569005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latin typeface="Courier" pitchFamily="2" charset="0"/>
              </a:rPr>
              <a:t>语义上：</a:t>
            </a:r>
            <a:endParaRPr lang="en-C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00C3ED-9EDD-444F-8BED-ECA269DAAB71}"/>
              </a:ext>
            </a:extLst>
          </p:cNvPr>
          <p:cNvSpPr/>
          <p:nvPr/>
        </p:nvSpPr>
        <p:spPr>
          <a:xfrm>
            <a:off x="1871581" y="1046509"/>
            <a:ext cx="5400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通过计数器来协调（阻塞</a:t>
            </a:r>
            <a:r>
              <a:rPr lang="en-US" altLang="zh-CN" dirty="0">
                <a:latin typeface="Courier" pitchFamily="2" charset="0"/>
              </a:rPr>
              <a:t>/</a:t>
            </a:r>
            <a:r>
              <a:rPr lang="zh-CN" altLang="en-US" dirty="0">
                <a:latin typeface="Courier" pitchFamily="2" charset="0"/>
              </a:rPr>
              <a:t>放行）多个线程的执行。</a:t>
            </a:r>
            <a:endParaRPr lang="en-C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77C0EB-7998-8B44-B7BC-64EA55318C85}"/>
              </a:ext>
            </a:extLst>
          </p:cNvPr>
          <p:cNvSpPr/>
          <p:nvPr/>
        </p:nvSpPr>
        <p:spPr>
          <a:xfrm>
            <a:off x="5722938" y="1874908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altLang="zh-CN">
                <a:latin typeface="Courier" pitchFamily="2" charset="0"/>
              </a:rPr>
              <a:t>P</a:t>
            </a:r>
            <a:r>
              <a:rPr lang="zh-CN" altLang="en-CN">
                <a:latin typeface="Courier" pitchFamily="2" charset="0"/>
              </a:rPr>
              <a:t>操作</a:t>
            </a:r>
            <a:endParaRPr lang="en-C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D39909-240A-BA44-AAA2-4026B00ED8B2}"/>
              </a:ext>
            </a:extLst>
          </p:cNvPr>
          <p:cNvSpPr/>
          <p:nvPr/>
        </p:nvSpPr>
        <p:spPr>
          <a:xfrm>
            <a:off x="5711271" y="3503512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altLang="zh-CN">
                <a:latin typeface="Courier" pitchFamily="2" charset="0"/>
              </a:rPr>
              <a:t>V</a:t>
            </a:r>
            <a:r>
              <a:rPr lang="zh-CN" altLang="en-CN">
                <a:latin typeface="Courier" pitchFamily="2" charset="0"/>
              </a:rPr>
              <a:t>操作</a:t>
            </a:r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F0B72-07EC-B449-AEBD-18A16E90E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上海交通大学并行与分布式系统研究所（</a:t>
            </a:r>
            <a:r>
              <a:rPr lang="en-US" altLang="zh-CN"/>
              <a:t>IPADS@SJTU</a:t>
            </a:r>
            <a:r>
              <a:rPr lang="zh-CN" altLang="en-US"/>
              <a:t>）</a:t>
            </a:r>
            <a:endParaRPr lang="zh-C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1A0444-125C-5348-99DA-FBD7D8984D2A}"/>
              </a:ext>
            </a:extLst>
          </p:cNvPr>
          <p:cNvSpPr/>
          <p:nvPr/>
        </p:nvSpPr>
        <p:spPr>
          <a:xfrm>
            <a:off x="2748423" y="4762784"/>
            <a:ext cx="38779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solidFill>
                  <a:srgbClr val="FF0000"/>
                </a:solidFill>
              </a:rPr>
              <a:t>使用原子操作后呢</a:t>
            </a:r>
            <a:r>
              <a:rPr lang="zh-CN" altLang="en-US" dirty="0">
                <a:solidFill>
                  <a:srgbClr val="FF0000"/>
                </a:solidFill>
              </a:rPr>
              <a:t>？是否还有问题？</a:t>
            </a:r>
            <a:endParaRPr lang="en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574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4AF0-7B05-D646-BF00-3FEAD95A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信号量的错误实现</a:t>
            </a:r>
            <a:endParaRPr lang="en-CN" b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E7298-0860-C04F-9E15-2A17F9EAF929}"/>
              </a:ext>
            </a:extLst>
          </p:cNvPr>
          <p:cNvSpPr txBox="1"/>
          <p:nvPr/>
        </p:nvSpPr>
        <p:spPr>
          <a:xfrm>
            <a:off x="3610300" y="20713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893C58-8B04-134A-BC0C-09FE30F1344C}"/>
              </a:ext>
            </a:extLst>
          </p:cNvPr>
          <p:cNvSpPr/>
          <p:nvPr/>
        </p:nvSpPr>
        <p:spPr>
          <a:xfrm>
            <a:off x="5652120" y="193204"/>
            <a:ext cx="352839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sz="1200" dirty="0">
                <a:latin typeface="Courier" pitchFamily="2" charset="0"/>
              </a:rPr>
              <a:t>void wait(int S) {</a:t>
            </a:r>
          </a:p>
          <a:p>
            <a:r>
              <a:rPr lang="zh-CN" altLang="en-US" sz="1200" dirty="0">
                <a:latin typeface="Courier" pitchFamily="2" charset="0"/>
              </a:rPr>
              <a:t>    </a:t>
            </a:r>
            <a:r>
              <a:rPr lang="en-CN" sz="1200">
                <a:latin typeface="Courier" pitchFamily="2" charset="0"/>
              </a:rPr>
              <a:t>while</a:t>
            </a:r>
            <a:r>
              <a:rPr lang="en-CN" sz="1200" dirty="0">
                <a:latin typeface="Courier" pitchFamily="2" charset="0"/>
              </a:rPr>
              <a:t>(S &lt;= 0)</a:t>
            </a:r>
            <a:r>
              <a:rPr lang="zh-CN" altLang="en-US" sz="1200" dirty="0">
                <a:latin typeface="Courier" pitchFamily="2" charset="0"/>
              </a:rPr>
              <a:t> </a:t>
            </a:r>
            <a:r>
              <a:rPr lang="en-US" altLang="zh-CN" sz="1200" dirty="0">
                <a:latin typeface="Courier" pitchFamily="2" charset="0"/>
              </a:rPr>
              <a:t>/</a:t>
            </a:r>
            <a:r>
              <a:rPr lang="zh-CN" altLang="en-US" sz="1200" dirty="0">
                <a:latin typeface="Courier" pitchFamily="2" charset="0"/>
              </a:rPr>
              <a:t>* </a:t>
            </a:r>
            <a:r>
              <a:rPr lang="en-US" altLang="zh-CN" sz="1200" dirty="0">
                <a:latin typeface="Courier" pitchFamily="2" charset="0"/>
              </a:rPr>
              <a:t>Waiting */</a:t>
            </a:r>
            <a:r>
              <a:rPr lang="en-CN" sz="1200" dirty="0">
                <a:latin typeface="Courier" pitchFamily="2" charset="0"/>
              </a:rPr>
              <a:t>;</a:t>
            </a:r>
          </a:p>
          <a:p>
            <a:r>
              <a:rPr lang="zh-CN" altLang="en-US" sz="1200" dirty="0">
                <a:solidFill>
                  <a:srgbClr val="FF0000"/>
                </a:solidFill>
                <a:latin typeface="Courier" pitchFamily="2" charset="0"/>
              </a:rPr>
              <a:t>    </a:t>
            </a:r>
            <a:r>
              <a:rPr lang="en-CN" sz="1200">
                <a:solidFill>
                  <a:srgbClr val="FF0000"/>
                </a:solidFill>
                <a:latin typeface="Courier" pitchFamily="2" charset="0"/>
              </a:rPr>
              <a:t>atomic</a:t>
            </a:r>
            <a:r>
              <a:rPr lang="en-CN" sz="1200" dirty="0">
                <a:solidFill>
                  <a:srgbClr val="FF0000"/>
                </a:solidFill>
                <a:latin typeface="Courier" pitchFamily="2" charset="0"/>
              </a:rPr>
              <a:t>_add(&amp;S, -1); </a:t>
            </a:r>
          </a:p>
          <a:p>
            <a:r>
              <a:rPr lang="en-CN" sz="1200" dirty="0">
                <a:latin typeface="Courier" pitchFamily="2" charset="0"/>
              </a:rPr>
              <a:t>}</a:t>
            </a:r>
          </a:p>
          <a:p>
            <a:r>
              <a:rPr lang="en-CN" sz="1200" dirty="0">
                <a:latin typeface="Courier" pitchFamily="2" charset="0"/>
              </a:rPr>
              <a:t>void signal(int S) {</a:t>
            </a:r>
          </a:p>
          <a:p>
            <a:r>
              <a:rPr lang="zh-CN" altLang="en-US" sz="1200" dirty="0">
                <a:solidFill>
                  <a:srgbClr val="FF0000"/>
                </a:solidFill>
                <a:latin typeface="Courier" pitchFamily="2" charset="0"/>
              </a:rPr>
              <a:t>    </a:t>
            </a:r>
            <a:r>
              <a:rPr lang="en-CN" sz="1200">
                <a:solidFill>
                  <a:srgbClr val="FF0000"/>
                </a:solidFill>
                <a:latin typeface="Courier" pitchFamily="2" charset="0"/>
              </a:rPr>
              <a:t>atomic</a:t>
            </a:r>
            <a:r>
              <a:rPr lang="en-CN" sz="1200" dirty="0">
                <a:solidFill>
                  <a:srgbClr val="FF0000"/>
                </a:solidFill>
                <a:latin typeface="Courier" pitchFamily="2" charset="0"/>
              </a:rPr>
              <a:t>_add(&amp;S, 1); </a:t>
            </a:r>
          </a:p>
          <a:p>
            <a:r>
              <a:rPr lang="en-CN" sz="1200" dirty="0">
                <a:latin typeface="Courier" pitchFamily="2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D55C2-2C06-3F46-97EA-AC95EA41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24402B-4E76-A243-B94D-545145196BB2}"/>
              </a:ext>
            </a:extLst>
          </p:cNvPr>
          <p:cNvSpPr/>
          <p:nvPr/>
        </p:nvSpPr>
        <p:spPr>
          <a:xfrm>
            <a:off x="1084053" y="2220371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线程</a:t>
            </a:r>
            <a:r>
              <a:rPr lang="en-US" altLang="zh-CN" dirty="0">
                <a:latin typeface="Courier" pitchFamily="2" charset="0"/>
              </a:rPr>
              <a:t>0</a:t>
            </a:r>
            <a:endParaRPr lang="en-C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8FC2E3-056D-204E-89D2-5788C5121489}"/>
              </a:ext>
            </a:extLst>
          </p:cNvPr>
          <p:cNvSpPr/>
          <p:nvPr/>
        </p:nvSpPr>
        <p:spPr>
          <a:xfrm>
            <a:off x="3795031" y="2208880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线程</a:t>
            </a:r>
            <a:r>
              <a:rPr lang="en-US" altLang="zh-CN" dirty="0">
                <a:latin typeface="Courier" pitchFamily="2" charset="0"/>
              </a:rPr>
              <a:t>1</a:t>
            </a:r>
            <a:endParaRPr lang="en-C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A1F32B6-A901-0B43-A0FD-0EBC18368607}"/>
              </a:ext>
            </a:extLst>
          </p:cNvPr>
          <p:cNvSpPr/>
          <p:nvPr/>
        </p:nvSpPr>
        <p:spPr>
          <a:xfrm>
            <a:off x="6732240" y="2220371"/>
            <a:ext cx="784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线程</a:t>
            </a:r>
            <a:r>
              <a:rPr lang="en-US" altLang="zh-CN" dirty="0">
                <a:latin typeface="Courier" pitchFamily="2" charset="0"/>
              </a:rPr>
              <a:t>2</a:t>
            </a:r>
            <a:endParaRPr lang="en-C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2D1B24-8EF8-AE48-A71B-BD831EA29609}"/>
              </a:ext>
            </a:extLst>
          </p:cNvPr>
          <p:cNvSpPr/>
          <p:nvPr/>
        </p:nvSpPr>
        <p:spPr>
          <a:xfrm>
            <a:off x="3336570" y="2992224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latin typeface="Courier" pitchFamily="2" charset="0"/>
              </a:rPr>
              <a:t>wait(</a:t>
            </a:r>
            <a:r>
              <a:rPr lang="en-US" dirty="0" err="1">
                <a:latin typeface="Courier" pitchFamily="2" charset="0"/>
              </a:rPr>
              <a:t>sem</a:t>
            </a:r>
            <a:r>
              <a:rPr lang="en-CN" dirty="0">
                <a:latin typeface="Courier" pitchFamily="2" charset="0"/>
              </a:rPr>
              <a:t>); </a:t>
            </a:r>
            <a:endParaRPr lang="en-C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6110E7-01E7-664C-B9ED-42934A5A7D32}"/>
              </a:ext>
            </a:extLst>
          </p:cNvPr>
          <p:cNvSpPr/>
          <p:nvPr/>
        </p:nvSpPr>
        <p:spPr>
          <a:xfrm>
            <a:off x="6273780" y="2992224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latin typeface="Courier" pitchFamily="2" charset="0"/>
              </a:rPr>
              <a:t>wait(</a:t>
            </a:r>
            <a:r>
              <a:rPr lang="en-US" dirty="0" err="1">
                <a:latin typeface="Courier" pitchFamily="2" charset="0"/>
              </a:rPr>
              <a:t>sem</a:t>
            </a:r>
            <a:r>
              <a:rPr lang="en-CN" dirty="0">
                <a:latin typeface="Courier" pitchFamily="2" charset="0"/>
              </a:rPr>
              <a:t>); </a:t>
            </a:r>
            <a:endParaRPr lang="en-CN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EDD165C-8603-2940-BE70-00217182E155}"/>
              </a:ext>
            </a:extLst>
          </p:cNvPr>
          <p:cNvSpPr/>
          <p:nvPr/>
        </p:nvSpPr>
        <p:spPr>
          <a:xfrm>
            <a:off x="3219552" y="1514295"/>
            <a:ext cx="1935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 </a:t>
            </a:r>
            <a:r>
              <a:rPr lang="zh-CN" altLang="en-US" dirty="0">
                <a:latin typeface="Courier" pitchFamily="2" charset="0"/>
              </a:rPr>
              <a:t>初始值为 </a:t>
            </a:r>
            <a:r>
              <a:rPr lang="en-US" altLang="zh-CN" dirty="0">
                <a:latin typeface="Courier" pitchFamily="2" charset="0"/>
              </a:rPr>
              <a:t>1</a:t>
            </a:r>
            <a:endParaRPr lang="en-C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99D28DF-D2E4-0B48-86FE-D3C24EF7014E}"/>
              </a:ext>
            </a:extLst>
          </p:cNvPr>
          <p:cNvSpPr/>
          <p:nvPr/>
        </p:nvSpPr>
        <p:spPr>
          <a:xfrm>
            <a:off x="625593" y="3208248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Courier" pitchFamily="2" charset="0"/>
              </a:rPr>
              <a:t>signal(</a:t>
            </a:r>
            <a:r>
              <a:rPr lang="en-US" altLang="zh-CN" dirty="0" err="1">
                <a:latin typeface="Courier" pitchFamily="2" charset="0"/>
              </a:rPr>
              <a:t>sem</a:t>
            </a:r>
            <a:r>
              <a:rPr lang="en-US" altLang="zh-CN" dirty="0">
                <a:latin typeface="Courier" pitchFamily="2" charset="0"/>
              </a:rPr>
              <a:t>)</a:t>
            </a:r>
            <a:endParaRPr lang="en-CN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B5C2FC-F603-504D-9E0A-DD1E549638A8}"/>
              </a:ext>
            </a:extLst>
          </p:cNvPr>
          <p:cNvSpPr/>
          <p:nvPr/>
        </p:nvSpPr>
        <p:spPr>
          <a:xfrm>
            <a:off x="3288479" y="3505572"/>
            <a:ext cx="1797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离开</a:t>
            </a:r>
            <a:r>
              <a:rPr lang="en-US" altLang="zh-CN" dirty="0">
                <a:latin typeface="Courier" pitchFamily="2" charset="0"/>
              </a:rPr>
              <a:t>while</a:t>
            </a:r>
            <a:r>
              <a:rPr lang="zh-CN" altLang="en-US" dirty="0">
                <a:latin typeface="Courier" pitchFamily="2" charset="0"/>
              </a:rPr>
              <a:t>循环</a:t>
            </a:r>
            <a:endParaRPr lang="en-CN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ED21E83-9723-F644-9405-FC7E01B7A883}"/>
              </a:ext>
            </a:extLst>
          </p:cNvPr>
          <p:cNvSpPr/>
          <p:nvPr/>
        </p:nvSpPr>
        <p:spPr>
          <a:xfrm>
            <a:off x="6225689" y="3529577"/>
            <a:ext cx="1797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Courier" pitchFamily="2" charset="0"/>
              </a:rPr>
              <a:t>离开</a:t>
            </a:r>
            <a:r>
              <a:rPr lang="en-US" altLang="zh-CN" dirty="0">
                <a:latin typeface="Courier" pitchFamily="2" charset="0"/>
              </a:rPr>
              <a:t>while</a:t>
            </a:r>
            <a:r>
              <a:rPr lang="zh-CN" altLang="en-US" dirty="0">
                <a:latin typeface="Courier" pitchFamily="2" charset="0"/>
              </a:rPr>
              <a:t>循环</a:t>
            </a:r>
            <a:endParaRPr lang="en-CN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A218DF1-3B20-BD42-B71F-312D2E1A4963}"/>
              </a:ext>
            </a:extLst>
          </p:cNvPr>
          <p:cNvSpPr/>
          <p:nvPr/>
        </p:nvSpPr>
        <p:spPr>
          <a:xfrm>
            <a:off x="2578348" y="4043762"/>
            <a:ext cx="3217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atomic_add(&amp;sem, -1); </a:t>
            </a:r>
            <a:endParaRPr lang="en-CN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B4D8B9-75D2-D940-86B9-4AC50702C88A}"/>
              </a:ext>
            </a:extLst>
          </p:cNvPr>
          <p:cNvSpPr/>
          <p:nvPr/>
        </p:nvSpPr>
        <p:spPr>
          <a:xfrm>
            <a:off x="5515558" y="4043762"/>
            <a:ext cx="3217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atomic_add(&amp;sem, -1); </a:t>
            </a:r>
            <a:endParaRPr lang="en-CN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C5FB7E3-86B8-E447-AA3E-86678DEDA6CE}"/>
              </a:ext>
            </a:extLst>
          </p:cNvPr>
          <p:cNvSpPr/>
          <p:nvPr/>
        </p:nvSpPr>
        <p:spPr>
          <a:xfrm>
            <a:off x="1374144" y="4837720"/>
            <a:ext cx="19800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ourier" pitchFamily="2" charset="0"/>
              </a:rPr>
              <a:t>结果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：</a:t>
            </a:r>
            <a:r>
              <a:rPr lang="en-US" dirty="0">
                <a:solidFill>
                  <a:srgbClr val="FF0000"/>
                </a:solidFill>
                <a:latin typeface="Courier" pitchFamily="2" charset="0"/>
              </a:rPr>
              <a:t>s</a:t>
            </a:r>
            <a:r>
              <a:rPr lang="en-CN" dirty="0">
                <a:solidFill>
                  <a:srgbClr val="FF0000"/>
                </a:solidFill>
                <a:latin typeface="Courier" pitchFamily="2" charset="0"/>
              </a:rPr>
              <a:t>em = -1</a:t>
            </a:r>
            <a:endParaRPr lang="en-C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BE3BFF8-5C35-7F4F-97BC-84E4E00645CC}"/>
              </a:ext>
            </a:extLst>
          </p:cNvPr>
          <p:cNvSpPr/>
          <p:nvPr/>
        </p:nvSpPr>
        <p:spPr>
          <a:xfrm>
            <a:off x="3702665" y="4837720"/>
            <a:ext cx="4060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线程</a:t>
            </a:r>
            <a:r>
              <a:rPr lang="en-US" altLang="zh-CN" dirty="0">
                <a:solidFill>
                  <a:srgbClr val="FF0000"/>
                </a:solidFill>
                <a:latin typeface="Courier" pitchFamily="2" charset="0"/>
              </a:rPr>
              <a:t>1,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线程</a:t>
            </a:r>
            <a:r>
              <a:rPr lang="en-US" altLang="zh-CN" dirty="0">
                <a:solidFill>
                  <a:srgbClr val="FF0000"/>
                </a:solidFill>
                <a:latin typeface="Courier" pitchFamily="2" charset="0"/>
              </a:rPr>
              <a:t>2</a:t>
            </a:r>
            <a:r>
              <a:rPr lang="zh-CN" altLang="en-US" dirty="0">
                <a:solidFill>
                  <a:srgbClr val="FF0000"/>
                </a:solidFill>
                <a:latin typeface="Courier" pitchFamily="2" charset="0"/>
              </a:rPr>
              <a:t>同时以为自己拿到了资源</a:t>
            </a:r>
            <a:endParaRPr lang="en-CN" dirty="0">
              <a:solidFill>
                <a:srgbClr val="FF0000"/>
              </a:solidFill>
            </a:endParaRPr>
          </a:p>
        </p:txBody>
      </p:sp>
      <p:sp>
        <p:nvSpPr>
          <p:cNvPr id="26" name="Rectangle 7">
            <a:extLst>
              <a:ext uri="{FF2B5EF4-FFF2-40B4-BE49-F238E27FC236}">
                <a16:creationId xmlns:a16="http://schemas.microsoft.com/office/drawing/2014/main" id="{463FF511-A0FB-D744-9279-899428E6018F}"/>
              </a:ext>
            </a:extLst>
          </p:cNvPr>
          <p:cNvSpPr/>
          <p:nvPr/>
        </p:nvSpPr>
        <p:spPr>
          <a:xfrm>
            <a:off x="724419" y="2713484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 dirty="0">
                <a:latin typeface="Courier" pitchFamily="2" charset="0"/>
              </a:rPr>
              <a:t>wait(</a:t>
            </a:r>
            <a:r>
              <a:rPr lang="en-US" dirty="0" err="1">
                <a:latin typeface="Courier" pitchFamily="2" charset="0"/>
              </a:rPr>
              <a:t>sem</a:t>
            </a:r>
            <a:r>
              <a:rPr lang="en-CN" dirty="0">
                <a:latin typeface="Courier" pitchFamily="2" charset="0"/>
              </a:rPr>
              <a:t>); 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862227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E384B"/>
      </a:accent1>
      <a:accent2>
        <a:srgbClr val="6A868F"/>
      </a:accent2>
      <a:accent3>
        <a:srgbClr val="32788E"/>
      </a:accent3>
      <a:accent4>
        <a:srgbClr val="D6C88B"/>
      </a:accent4>
      <a:accent5>
        <a:srgbClr val="D66E49"/>
      </a:accent5>
      <a:accent6>
        <a:srgbClr val="BFBFBF"/>
      </a:accent6>
      <a:hlink>
        <a:srgbClr val="BE384B"/>
      </a:hlink>
      <a:folHlink>
        <a:srgbClr val="BFBFBF"/>
      </a:folHlink>
    </a:clrScheme>
    <a:fontScheme name="2obzv3wc">
      <a:majorFont>
        <a:latin typeface="Arial" panose="020B0A04020102020204"/>
        <a:ea typeface="微软雅黑"/>
        <a:cs typeface=""/>
      </a:majorFont>
      <a:minorFont>
        <a:latin typeface="Arial" panose="020B060402020202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JTU-Red" id="{D8CCD1CF-4E9C-2949-907F-EF4853CAD992}" vid="{47F94616-763E-7D43-9BB0-722503DC19A3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E384B"/>
      </a:accent1>
      <a:accent2>
        <a:srgbClr val="6A868F"/>
      </a:accent2>
      <a:accent3>
        <a:srgbClr val="32788E"/>
      </a:accent3>
      <a:accent4>
        <a:srgbClr val="D6C88B"/>
      </a:accent4>
      <a:accent5>
        <a:srgbClr val="D66E49"/>
      </a:accent5>
      <a:accent6>
        <a:srgbClr val="BFBFBF"/>
      </a:accent6>
      <a:hlink>
        <a:srgbClr val="BE384B"/>
      </a:hlink>
      <a:folHlink>
        <a:srgbClr val="BFBFBF"/>
      </a:folHlink>
    </a:clrScheme>
    <a:fontScheme name="2obzv3wc">
      <a:majorFont>
        <a:latin typeface="Arial" panose="020B0A04020102020204"/>
        <a:ea typeface="微软雅黑"/>
        <a:cs typeface=""/>
      </a:majorFont>
      <a:minorFont>
        <a:latin typeface="Arial" panose="020B060402020202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JTU-Red" id="{D8CCD1CF-4E9C-2949-907F-EF4853CAD992}" vid="{47F94616-763E-7D43-9BB0-722503DC19A3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SJTU-Red</Template>
  <TotalTime>39753</TotalTime>
  <Words>5320</Words>
  <Application>Microsoft Macintosh PowerPoint</Application>
  <PresentationFormat>全屏显示(16:10)</PresentationFormat>
  <Paragraphs>708</Paragraphs>
  <Slides>53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53</vt:i4>
      </vt:variant>
    </vt:vector>
  </HeadingPairs>
  <TitlesOfParts>
    <vt:vector size="62" baseType="lpstr">
      <vt:lpstr>DengXian</vt:lpstr>
      <vt:lpstr>微软雅黑</vt:lpstr>
      <vt:lpstr>Arial</vt:lpstr>
      <vt:lpstr>Calibri</vt:lpstr>
      <vt:lpstr>Consolas</vt:lpstr>
      <vt:lpstr>Courier</vt:lpstr>
      <vt:lpstr>Times New Roman</vt:lpstr>
      <vt:lpstr>Office 主题​​</vt:lpstr>
      <vt:lpstr>1_Office 主题​​</vt:lpstr>
      <vt:lpstr>信号量实现 &amp; 文件系统</vt:lpstr>
      <vt:lpstr>版权声明</vt:lpstr>
      <vt:lpstr>回顾：四个场景与同步原语</vt:lpstr>
      <vt:lpstr>回顾：生产者消费者问题的另一种实现</vt:lpstr>
      <vt:lpstr>信号量的使用</vt:lpstr>
      <vt:lpstr>信号量的使用</vt:lpstr>
      <vt:lpstr>回顾：信号量的基本语义</vt:lpstr>
      <vt:lpstr>回顾：信号量的基本语义</vt:lpstr>
      <vt:lpstr>信号量的错误实现</vt:lpstr>
      <vt:lpstr>信号量的实现-1：忙等</vt:lpstr>
      <vt:lpstr>信号量的实现-2：条件变量</vt:lpstr>
      <vt:lpstr>信号量的实现-3：减少signal次数</vt:lpstr>
      <vt:lpstr>信号量的实现-4</vt:lpstr>
      <vt:lpstr>信号量的实现-4</vt:lpstr>
      <vt:lpstr>PowerPoint 演示文稿</vt:lpstr>
      <vt:lpstr>信号量的实现-4</vt:lpstr>
      <vt:lpstr>基于inode的文件系统</vt:lpstr>
      <vt:lpstr>文件和文件系统</vt:lpstr>
      <vt:lpstr>回顾：文件的open/read/write操作</vt:lpstr>
      <vt:lpstr>UNIX文件系统的API</vt:lpstr>
      <vt:lpstr>文件系统的位置</vt:lpstr>
      <vt:lpstr>inode：文件的元数据</vt:lpstr>
      <vt:lpstr>在inode之前：一个简单的文件系统</vt:lpstr>
      <vt:lpstr>简单文件系统的改进</vt:lpstr>
      <vt:lpstr>简单文件系统的限制</vt:lpstr>
      <vt:lpstr>inode：记录文件多个磁盘块的位置</vt:lpstr>
      <vt:lpstr>inode文件系统的存储布局</vt:lpstr>
      <vt:lpstr>inode文件系统的存储布局</vt:lpstr>
      <vt:lpstr>inode文件系统的基本操作</vt:lpstr>
      <vt:lpstr>单级inode过大的问题</vt:lpstr>
      <vt:lpstr>多级inode</vt:lpstr>
      <vt:lpstr>多级inode</vt:lpstr>
      <vt:lpstr>思考：为什么格式化后可用空间变小了？</vt:lpstr>
      <vt:lpstr>目录：也是一种文件</vt:lpstr>
      <vt:lpstr>inode与文件名</vt:lpstr>
      <vt:lpstr>字符串的文件名</vt:lpstr>
      <vt:lpstr>目录文件与目录项</vt:lpstr>
      <vt:lpstr>目录的递归与根目录</vt:lpstr>
      <vt:lpstr>文件的查找过程：/os-book/fs.tex</vt:lpstr>
      <vt:lpstr>文件的查找过程：/os-book/fs.tex</vt:lpstr>
      <vt:lpstr>直接 Dump 一个目录（Ext4文件系统）</vt:lpstr>
      <vt:lpstr>直接 Dump 一个目录（Ext4文件系统）</vt:lpstr>
      <vt:lpstr>硬链接与软链接</vt:lpstr>
      <vt:lpstr>创建（硬）链接：Linux中的 ln 命令</vt:lpstr>
      <vt:lpstr>（硬）链接：Link</vt:lpstr>
      <vt:lpstr>（硬）链接：Link</vt:lpstr>
      <vt:lpstr>LINK不能形成环</vt:lpstr>
      <vt:lpstr>软链接（符号链接）</vt:lpstr>
      <vt:lpstr>创建软链接：Linux中的 ln -s 命令</vt:lpstr>
      <vt:lpstr>硬链接和软链接的对比</vt:lpstr>
      <vt:lpstr>Sidebar: 注意目录上下文的转变</vt:lpstr>
      <vt:lpstr>Sidebar: 注意上下文的转变</vt:lpstr>
      <vt:lpstr>inode文件系统的一些细节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虚拟机隔离与安全</dc:title>
  <dc:creator>Xia Yubin</dc:creator>
  <cp:lastModifiedBy>奔皓 黄</cp:lastModifiedBy>
  <cp:revision>1128</cp:revision>
  <cp:lastPrinted>2020-03-02T13:38:09Z</cp:lastPrinted>
  <dcterms:created xsi:type="dcterms:W3CDTF">2017-11-24T09:35:45Z</dcterms:created>
  <dcterms:modified xsi:type="dcterms:W3CDTF">2023-12-05T01:04:17Z</dcterms:modified>
</cp:coreProperties>
</file>

<file path=docProps/thumbnail.jpeg>
</file>